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7" r:id="rId1"/>
  </p:sldMasterIdLst>
  <p:notesMasterIdLst>
    <p:notesMasterId r:id="rId35"/>
  </p:notesMasterIdLst>
  <p:handoutMasterIdLst>
    <p:handoutMasterId r:id="rId36"/>
  </p:handoutMasterIdLst>
  <p:sldIdLst>
    <p:sldId id="384" r:id="rId2"/>
    <p:sldId id="310" r:id="rId3"/>
    <p:sldId id="292" r:id="rId4"/>
    <p:sldId id="349" r:id="rId5"/>
    <p:sldId id="362" r:id="rId6"/>
    <p:sldId id="368" r:id="rId7"/>
    <p:sldId id="370" r:id="rId8"/>
    <p:sldId id="369" r:id="rId9"/>
    <p:sldId id="367" r:id="rId10"/>
    <p:sldId id="382" r:id="rId11"/>
    <p:sldId id="379" r:id="rId12"/>
    <p:sldId id="378" r:id="rId13"/>
    <p:sldId id="381" r:id="rId14"/>
    <p:sldId id="363" r:id="rId15"/>
    <p:sldId id="365" r:id="rId16"/>
    <p:sldId id="364" r:id="rId17"/>
    <p:sldId id="366" r:id="rId18"/>
    <p:sldId id="360" r:id="rId19"/>
    <p:sldId id="385" r:id="rId20"/>
    <p:sldId id="386" r:id="rId21"/>
    <p:sldId id="395" r:id="rId22"/>
    <p:sldId id="387" r:id="rId23"/>
    <p:sldId id="398" r:id="rId24"/>
    <p:sldId id="394" r:id="rId25"/>
    <p:sldId id="399" r:id="rId26"/>
    <p:sldId id="400" r:id="rId27"/>
    <p:sldId id="401" r:id="rId28"/>
    <p:sldId id="402" r:id="rId29"/>
    <p:sldId id="343" r:id="rId30"/>
    <p:sldId id="319" r:id="rId31"/>
    <p:sldId id="355" r:id="rId32"/>
    <p:sldId id="403" r:id="rId33"/>
    <p:sldId id="383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50" userDrawn="1">
          <p15:clr>
            <a:srgbClr val="A4A3A4"/>
          </p15:clr>
        </p15:guide>
        <p15:guide id="3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89405" autoAdjust="0"/>
  </p:normalViewPr>
  <p:slideViewPr>
    <p:cSldViewPr>
      <p:cViewPr varScale="1">
        <p:scale>
          <a:sx n="82" d="100"/>
          <a:sy n="82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2" y="-90"/>
      </p:cViewPr>
      <p:guideLst>
        <p:guide orient="horz" pos="2928"/>
        <p:guide pos="2250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E6657C-D705-4ECF-8FA3-F03C49F4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61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5" rIns="92410" bIns="462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D30FC-D7C5-4AE5-AA5E-86D79B87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6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0AE78-FA28-44AD-BD2C-9AFE09851D5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51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1333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576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2259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3C7C5-CB2F-4558-BB4F-C1034A2C24B0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193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603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CD30FC-D7C5-4AE5-AA5E-86D79B87CA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0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3801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3C7C5-CB2F-4558-BB4F-C1034A2C24B0}" type="slidenum">
              <a:rPr lang="en-US" altLang="en-US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139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27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9521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6B770-3B18-4527-9BF9-159AA3F9BBF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293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19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1655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102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1028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D7667-C8A6-4BF2-956D-D9948A8454A2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26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8AC68-1BB9-4EDD-BB5B-71F5ED14BF7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252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354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92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8B931-5982-4FA6-AEAC-4BA4DBA0CC9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61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623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E5A9E-A31E-47EC-8FFD-E6A63236B3E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36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17610C-F52F-456D-8D01-503C2705BD5C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3FE590-8B98-4EFD-A5BC-AF44323BA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3AE2-ECF1-4168-9067-4EF95A241C6F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6AF0-EBC2-4C40-AB6E-5A1CE2285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592B-F936-4DD6-82EF-01A0EA30D2D0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8C3F-B986-4DE9-8E4F-E32107D97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5079D-D2A7-4A45-AEAB-C3DD8DC55716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AECF-CAC0-4EBB-9F5A-826498BB3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C6FF-3600-4369-9674-A23CE6B85800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A0DB-4B37-438E-8A9B-1DECF899E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142E7-73F7-46F6-8934-37F27262735F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5BF137-7DF5-4C98-A3B7-18942DD09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68AA6E-419B-42BF-9080-7C1AF7682DCF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4F029-F3E8-4760-8AC0-1D87849DD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E213D8-F20C-4B31-9187-94B623445B94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E71F95-E462-4B66-96BB-E006F3A95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9ADB5-F2DE-4187-8794-3F2D6252139E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5C9F2-A320-4F43-88BA-2C9FD29DA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5435-C394-4B09-B2A8-FB4F1B0DB0E7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F4F3-B8B8-4818-B621-BBDA6CC10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73C018-525F-4D00-A5C5-051A6243D5F9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396E1-EB30-47BA-80DB-E1C20E625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1B873D-41B7-4D07-83D1-F492EB36A503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D25FB9-E8B8-4C81-BB4E-164208ADE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AEC60D-AC53-47F5-92A7-E0B077359A50}" type="datetime1">
              <a:rPr lang="en-US" smtClean="0"/>
              <a:t>4/11/2018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873A3B-B464-446B-9454-510ADEB15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99" r:id="rId1"/>
    <p:sldLayoutId id="2147489993" r:id="rId2"/>
    <p:sldLayoutId id="2147490000" r:id="rId3"/>
    <p:sldLayoutId id="2147490001" r:id="rId4"/>
    <p:sldLayoutId id="2147490002" r:id="rId5"/>
    <p:sldLayoutId id="2147490003" r:id="rId6"/>
    <p:sldLayoutId id="2147489994" r:id="rId7"/>
    <p:sldLayoutId id="2147490004" r:id="rId8"/>
    <p:sldLayoutId id="2147490005" r:id="rId9"/>
    <p:sldLayoutId id="2147489995" r:id="rId10"/>
    <p:sldLayoutId id="2147489996" r:id="rId11"/>
    <p:sldLayoutId id="2147489998" r:id="rId12"/>
  </p:sldLayoutIdLst>
  <p:transition spd="slow">
    <p:push dir="u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 dirty="0" smtClean="0">
                <a:latin typeface="Algerian" pitchFamily="82" charset="0"/>
              </a:rPr>
              <a:t>Release of the </a:t>
            </a:r>
            <a:br>
              <a:rPr lang="en-US" altLang="en-US" sz="4400" b="1" dirty="0" smtClean="0">
                <a:latin typeface="Algerian" pitchFamily="82" charset="0"/>
              </a:rPr>
            </a:br>
            <a:r>
              <a:rPr lang="en-US" altLang="en-US" sz="4400" b="1" dirty="0" smtClean="0">
                <a:latin typeface="Algerian" pitchFamily="82" charset="0"/>
              </a:rPr>
              <a:t>provisional GROSS  DOMESTIC PRODUCT (GDP) for FOURTH quarter 2017</a:t>
            </a:r>
            <a:endParaRPr lang="en-US" altLang="en-US" sz="32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36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b="1" dirty="0">
                <a:latin typeface="Algerian" pitchFamily="82" charset="0"/>
              </a:rPr>
              <a:t>by </a:t>
            </a:r>
            <a:endParaRPr lang="en-US" altLang="en-US" sz="2800" b="1" dirty="0" smtClean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endParaRPr lang="en-US" altLang="en-US" sz="28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b="1" dirty="0" smtClean="0">
                <a:latin typeface="Algerian" pitchFamily="82" charset="0"/>
              </a:rPr>
              <a:t>Mr. </a:t>
            </a:r>
            <a:r>
              <a:rPr lang="en-US" altLang="en-US" sz="3600" b="1" dirty="0" err="1" smtClean="0">
                <a:latin typeface="Algerian" pitchFamily="82" charset="0"/>
              </a:rPr>
              <a:t>baah</a:t>
            </a:r>
            <a:r>
              <a:rPr lang="en-US" altLang="en-US" sz="3600" b="1" dirty="0" smtClean="0">
                <a:latin typeface="Algerian" pitchFamily="82" charset="0"/>
              </a:rPr>
              <a:t> </a:t>
            </a:r>
            <a:r>
              <a:rPr lang="en-US" altLang="en-US" sz="3600" b="1" dirty="0" err="1" smtClean="0">
                <a:latin typeface="Algerian" pitchFamily="82" charset="0"/>
              </a:rPr>
              <a:t>wadieh</a:t>
            </a:r>
            <a:endParaRPr lang="en-US" altLang="en-US" sz="3600" b="1" dirty="0">
              <a:latin typeface="Algerian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Algerian" pitchFamily="82" charset="0"/>
              </a:rPr>
              <a:t>Ag. GOVERNMENT </a:t>
            </a:r>
            <a:r>
              <a:rPr lang="en-US" altLang="en-US" sz="4000" b="1" dirty="0">
                <a:latin typeface="Algerian" pitchFamily="82" charset="0"/>
              </a:rPr>
              <a:t>statistician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200" y="6248400"/>
            <a:ext cx="3276600" cy="5254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C0CA6E-A363-4855-AD99-C95AE61A5930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52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181600" y="6492875"/>
            <a:ext cx="3547281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2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49406" y="304800"/>
            <a:ext cx="80772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2017 Quarter-on-Quarter </a:t>
            </a:r>
            <a:r>
              <a:rPr lang="en-US" altLang="en-US" sz="2800" dirty="0">
                <a:solidFill>
                  <a:schemeClr val="tx1"/>
                </a:solidFill>
              </a:rPr>
              <a:t>GDP </a:t>
            </a:r>
            <a:r>
              <a:rPr lang="en-US" altLang="en-US" sz="2800" dirty="0" smtClean="0">
                <a:solidFill>
                  <a:schemeClr val="tx1"/>
                </a:solidFill>
              </a:rPr>
              <a:t>Growth Rates </a:t>
            </a:r>
            <a:r>
              <a:rPr lang="en-US" altLang="en-US" sz="2800" dirty="0">
                <a:solidFill>
                  <a:schemeClr val="tx1"/>
                </a:solidFill>
              </a:rPr>
              <a:t>(Seasonally Adjusted)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66800" y="5486400"/>
            <a:ext cx="723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06959"/>
              </p:ext>
            </p:extLst>
          </p:nvPr>
        </p:nvGraphicFramePr>
        <p:xfrm>
          <a:off x="537248" y="2818349"/>
          <a:ext cx="8189356" cy="3277652"/>
        </p:xfrm>
        <a:graphic>
          <a:graphicData uri="http://schemas.openxmlformats.org/drawingml/2006/table">
            <a:tbl>
              <a:tblPr/>
              <a:tblGrid>
                <a:gridCol w="12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8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85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2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57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70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593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46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Quarter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Seasonally Adjusted Constant GDP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49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 (GH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₵ million)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r>
                        <a:rPr lang="en-US" sz="2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en-US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35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2017Q1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9,162.7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206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2017Q2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9,351.6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2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2017Q3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9,590.9</a:t>
                      </a:r>
                      <a:endParaRPr kumimoji="0"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95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017Q4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9,793.0</a:t>
                      </a:r>
                      <a:endParaRPr kumimoji="0" lang="en-US" sz="22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kumimoji="0"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965" y="1295400"/>
            <a:ext cx="8278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The quarter-on-quarter seasonally adjusted GDP growth rate for the </a:t>
            </a:r>
            <a:r>
              <a:rPr lang="en-US" sz="2200" dirty="0" smtClean="0"/>
              <a:t>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quarter of 2017 </a:t>
            </a:r>
            <a:r>
              <a:rPr lang="en-US" sz="2200" dirty="0"/>
              <a:t>was 2</a:t>
            </a:r>
            <a:r>
              <a:rPr lang="en-US" sz="2200" dirty="0" smtClean="0"/>
              <a:t>.1%. </a:t>
            </a:r>
            <a:r>
              <a:rPr lang="en-US" sz="2200" dirty="0"/>
              <a:t>This means that the value of goods and services produced in the </a:t>
            </a:r>
            <a:r>
              <a:rPr lang="en-US" sz="2200" dirty="0" smtClean="0"/>
              <a:t>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2017 grew </a:t>
            </a:r>
            <a:r>
              <a:rPr lang="en-US" sz="2200" dirty="0"/>
              <a:t>by 2</a:t>
            </a:r>
            <a:r>
              <a:rPr lang="en-US" sz="2200" dirty="0" smtClean="0"/>
              <a:t>.1% </a:t>
            </a:r>
            <a:r>
              <a:rPr lang="en-US" sz="2200" dirty="0"/>
              <a:t>over the value recorded in the </a:t>
            </a:r>
            <a:r>
              <a:rPr lang="en-US" sz="2200" dirty="0" smtClean="0"/>
              <a:t>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quarter </a:t>
            </a:r>
            <a:r>
              <a:rPr lang="en-US" sz="2200" dirty="0"/>
              <a:t>of </a:t>
            </a:r>
            <a:r>
              <a:rPr lang="en-US" sz="2200" dirty="0" smtClean="0"/>
              <a:t>2017.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5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838200"/>
            <a:ext cx="8763000" cy="1905000"/>
          </a:xfrm>
        </p:spPr>
        <p:txBody>
          <a:bodyPr>
            <a:noAutofit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year-on-year quarterly GDP growth rate for Agriculture is       </a:t>
            </a:r>
            <a:r>
              <a:rPr lang="en-US" altLang="en-US" sz="2000" dirty="0" smtClean="0"/>
              <a:t>8.5% </a:t>
            </a:r>
            <a:r>
              <a:rPr lang="en-US" altLang="en-US" sz="2000" dirty="0"/>
              <a:t>for the </a:t>
            </a:r>
            <a:r>
              <a:rPr lang="en-US" altLang="en-US" sz="2000" dirty="0" smtClean="0"/>
              <a:t>fourth </a:t>
            </a:r>
            <a:r>
              <a:rPr lang="en-US" altLang="en-US" sz="2000" dirty="0"/>
              <a:t>quarter of </a:t>
            </a:r>
            <a:r>
              <a:rPr lang="en-US" altLang="en-US" sz="2000" dirty="0" smtClean="0"/>
              <a:t>2017.</a:t>
            </a:r>
            <a:endParaRPr lang="en-US" altLang="en-US" sz="20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</a:t>
            </a:r>
            <a:r>
              <a:rPr lang="en-US" altLang="en-US" sz="2000" dirty="0" smtClean="0"/>
              <a:t>Crops </a:t>
            </a:r>
            <a:r>
              <a:rPr lang="en-US" altLang="en-US" sz="2000" dirty="0"/>
              <a:t>sub-sector recorded the highest year-on-year growth rate of </a:t>
            </a:r>
            <a:r>
              <a:rPr lang="en-US" altLang="en-US" sz="2000" dirty="0" smtClean="0"/>
              <a:t>9.7% </a:t>
            </a:r>
            <a:r>
              <a:rPr lang="en-US" altLang="en-US" sz="2000" dirty="0"/>
              <a:t>while the </a:t>
            </a:r>
            <a:r>
              <a:rPr lang="en-US" altLang="en-US" sz="2000" dirty="0" smtClean="0"/>
              <a:t>Forestry and Logging </a:t>
            </a:r>
            <a:r>
              <a:rPr lang="en-US" altLang="en-US" sz="2000" dirty="0"/>
              <a:t>sub-sector recorded the lowest growth rate of </a:t>
            </a:r>
            <a:r>
              <a:rPr lang="en-US" altLang="en-US" sz="2000" dirty="0" smtClean="0"/>
              <a:t>3.0%. </a:t>
            </a:r>
            <a:endParaRPr lang="en-US" sz="2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3246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Agriculture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43378"/>
              </p:ext>
            </p:extLst>
          </p:nvPr>
        </p:nvGraphicFramePr>
        <p:xfrm>
          <a:off x="457200" y="2819749"/>
          <a:ext cx="8229600" cy="3588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9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Agriculture Sub-sector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Q4 2016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Q4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</a:t>
                      </a:r>
                      <a:r>
                        <a:rPr lang="en-US" sz="12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Y/Y Change Rate (%)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Crops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2,210.6  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2,425.1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o/w Cocoa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256.1      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300.0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17.2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Livestock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273.4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286.1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Forestry &amp; logging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193.4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199.3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Fishing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116.9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2,794.4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3,032.6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30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494713" cy="1828800"/>
          </a:xfrm>
        </p:spPr>
        <p:txBody>
          <a:bodyPr>
            <a:normAutofit fontScale="77500" lnSpcReduction="20000"/>
          </a:bodyPr>
          <a:lstStyle/>
          <a:p>
            <a:pPr marL="273050" indent="-273050" algn="just" eaLnBrk="1" hangingPunct="1">
              <a:lnSpc>
                <a:spcPct val="120000"/>
              </a:lnSpc>
              <a:spcBef>
                <a:spcPts val="575"/>
              </a:spcBef>
              <a:spcAft>
                <a:spcPts val="600"/>
              </a:spcAft>
              <a:defRPr/>
            </a:pPr>
            <a:r>
              <a:rPr lang="en-US" altLang="en-US" sz="2600" dirty="0"/>
              <a:t>The year-on-year quarterly GDP growth rate for the Industry </a:t>
            </a:r>
            <a:r>
              <a:rPr lang="en-US" altLang="en-US" sz="2600" dirty="0" smtClean="0"/>
              <a:t>  sector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17.5%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Q4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2017.</a:t>
            </a:r>
            <a:endParaRPr lang="en-US" altLang="en-US" sz="2600" dirty="0"/>
          </a:p>
          <a:p>
            <a:pPr marL="273050" indent="-273050" algn="just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600" dirty="0"/>
              <a:t>The </a:t>
            </a:r>
            <a:r>
              <a:rPr lang="en-US" altLang="en-US" sz="2600" dirty="0" smtClean="0"/>
              <a:t>Mining &amp; Quarrying </a:t>
            </a:r>
            <a:r>
              <a:rPr lang="en-US" altLang="en-US" sz="2600" dirty="0"/>
              <a:t>sub-sector recorded the highest </a:t>
            </a:r>
            <a:r>
              <a:rPr lang="en-US" altLang="en-US" sz="2600" dirty="0" smtClean="0"/>
              <a:t>year-on-year </a:t>
            </a:r>
            <a:r>
              <a:rPr lang="en-US" altLang="en-US" sz="2600" dirty="0"/>
              <a:t>quarterly GDP growth rate of </a:t>
            </a:r>
            <a:r>
              <a:rPr lang="en-US" altLang="en-US" sz="2600" dirty="0" smtClean="0"/>
              <a:t>43.9%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Q4 </a:t>
            </a:r>
            <a:r>
              <a:rPr lang="en-US" altLang="en-US" sz="2600" dirty="0"/>
              <a:t>of </a:t>
            </a:r>
            <a:r>
              <a:rPr lang="en-US" altLang="en-US" sz="2600" dirty="0" smtClean="0"/>
              <a:t>2017, </a:t>
            </a:r>
            <a:r>
              <a:rPr lang="en-US" altLang="en-US" sz="2600" dirty="0"/>
              <a:t>while the </a:t>
            </a:r>
            <a:r>
              <a:rPr lang="en-US" altLang="en-US" sz="2600" dirty="0" smtClean="0"/>
              <a:t>Manufacturing sub-sector </a:t>
            </a:r>
            <a:r>
              <a:rPr lang="en-US" altLang="en-US" sz="2600" dirty="0"/>
              <a:t>recorded the lowest </a:t>
            </a:r>
            <a:r>
              <a:rPr lang="en-US" altLang="en-US" sz="2600" dirty="0" smtClean="0"/>
              <a:t>(1.3%). </a:t>
            </a:r>
            <a:endParaRPr lang="en-US" altLang="en-US" sz="2600" dirty="0"/>
          </a:p>
          <a:p>
            <a:pPr algn="just"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</a:rPr>
              <a:t>Quarterly GDP for the Industry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10779"/>
              </p:ext>
            </p:extLst>
          </p:nvPr>
        </p:nvGraphicFramePr>
        <p:xfrm>
          <a:off x="381001" y="2666999"/>
          <a:ext cx="8381998" cy="3565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1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13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3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Industry Sub-sector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Q4 2016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Q4 2017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2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Mining</a:t>
                      </a:r>
                      <a:r>
                        <a:rPr lang="en-US" sz="2000" b="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and Quarrying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767.6     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1,104.8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43.9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o/w Oil</a:t>
                      </a:r>
                      <a:r>
                        <a:rPr lang="en-US" sz="1900" b="0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and Gas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604.5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954.4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57.9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609.1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617.1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Electricity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57.5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59.1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Water &amp; Sewerage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77.5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80.2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Construction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674.0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707.5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2,185.8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2,568.8 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1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0" y="469593"/>
            <a:ext cx="9144000" cy="1746596"/>
          </a:xfrm>
        </p:spPr>
        <p:txBody>
          <a:bodyPr>
            <a:normAutofit fontScale="25000" lnSpcReduction="20000"/>
          </a:bodyPr>
          <a:lstStyle/>
          <a:p>
            <a:pPr marL="273050" indent="-273050" algn="just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/>
              <a:t>For the </a:t>
            </a:r>
            <a:r>
              <a:rPr lang="en-US" altLang="en-US" sz="7200" dirty="0" smtClean="0"/>
              <a:t>fourth </a:t>
            </a:r>
            <a:r>
              <a:rPr lang="en-US" altLang="en-US" sz="7200" dirty="0"/>
              <a:t>quarter of </a:t>
            </a:r>
            <a:r>
              <a:rPr lang="en-US" altLang="en-US" sz="7200" dirty="0" smtClean="0"/>
              <a:t>2017, </a:t>
            </a:r>
            <a:r>
              <a:rPr lang="en-US" altLang="en-US" sz="7200" dirty="0"/>
              <a:t>the Services sector recorded a year-on-year quarterly </a:t>
            </a:r>
            <a:r>
              <a:rPr lang="en-US" altLang="en-US" sz="7200" dirty="0" smtClean="0"/>
              <a:t>GDP growth </a:t>
            </a:r>
            <a:r>
              <a:rPr lang="en-US" altLang="en-US" sz="7200" dirty="0"/>
              <a:t>rate of </a:t>
            </a:r>
            <a:r>
              <a:rPr lang="en-US" altLang="en-US" sz="7200" dirty="0" smtClean="0"/>
              <a:t>3.4%. </a:t>
            </a:r>
            <a:endParaRPr lang="en-US" altLang="en-US" sz="7200" dirty="0"/>
          </a:p>
          <a:p>
            <a:pPr marL="273050" indent="-273050" algn="just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 smtClean="0"/>
              <a:t>The Health &amp; Social Work sub-sector </a:t>
            </a:r>
            <a:r>
              <a:rPr lang="en-US" altLang="en-US" sz="7200" dirty="0"/>
              <a:t>recorded the highest year-on-year quarterly GDP growth rate of </a:t>
            </a:r>
            <a:r>
              <a:rPr lang="en-US" altLang="en-US" sz="7200" dirty="0" smtClean="0"/>
              <a:t>24.2% </a:t>
            </a:r>
            <a:r>
              <a:rPr lang="en-US" altLang="en-US" sz="7200" dirty="0"/>
              <a:t>while </a:t>
            </a:r>
            <a:r>
              <a:rPr lang="en-US" altLang="en-US" sz="7200" dirty="0" smtClean="0"/>
              <a:t>the Public Administration, </a:t>
            </a:r>
            <a:r>
              <a:rPr lang="en-US" altLang="en-US" sz="7200" dirty="0" err="1" smtClean="0"/>
              <a:t>Defence</a:t>
            </a:r>
            <a:r>
              <a:rPr lang="en-US" altLang="en-US" sz="7200" dirty="0" smtClean="0"/>
              <a:t> &amp; Social Security sub-sector </a:t>
            </a:r>
            <a:r>
              <a:rPr lang="en-US" altLang="en-US" sz="7200" dirty="0"/>
              <a:t>recorded the lowest growth rate of </a:t>
            </a:r>
            <a:r>
              <a:rPr lang="en-US" altLang="en-US" sz="7200" dirty="0" smtClean="0"/>
              <a:t>-4.0%. </a:t>
            </a:r>
            <a:endParaRPr lang="en-US" altLang="en-US" sz="7200" dirty="0"/>
          </a:p>
          <a:p>
            <a:pPr marL="0" indent="0" eaLnBrk="1" hangingPunct="1"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489796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-1043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Quarterly GDP for the Services Sector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94159"/>
              </p:ext>
            </p:extLst>
          </p:nvPr>
        </p:nvGraphicFramePr>
        <p:xfrm>
          <a:off x="304800" y="2216191"/>
          <a:ext cx="8458200" cy="441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3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7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1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05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Services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Q4 2016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GDP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Q4 2017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Trade, Repair of Vehicles, Household Goods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672.9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683.3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Hotels and Restaurants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324.1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332.1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Transport &amp; Storage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1007.7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975.0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Information &amp; Communication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893.1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1002.5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Financial &amp; Insurance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423.8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431.3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r>
                        <a:rPr lang="en-US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Estate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&amp; Other Service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346.1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357.6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Public </a:t>
                      </a:r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Administration &amp; </a:t>
                      </a:r>
                      <a:r>
                        <a:rPr lang="en-US" sz="1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Defence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404.7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388.4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-4.0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362.1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409.5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Health &amp; Social Work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134.3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166.9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24.2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5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Community, Social &amp; Other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Personal Service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295.4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284.7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0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4,864.2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5,031.2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77288" y="6489795"/>
            <a:ext cx="366712" cy="365125"/>
          </a:xfrm>
        </p:spPr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FINAL 2016 ANNUAL </a:t>
            </a:r>
            <a:r>
              <a:rPr lang="en-US" dirty="0"/>
              <a:t>GDP ESTIMATES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24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1" y="1447800"/>
            <a:ext cx="8937624" cy="4267200"/>
          </a:xfrm>
        </p:spPr>
        <p:txBody>
          <a:bodyPr>
            <a:normAutofit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</a:t>
            </a:r>
            <a:r>
              <a:rPr lang="en-US" sz="2800" dirty="0" smtClean="0"/>
              <a:t>final current GDP estimate (incl. Oil) for 2016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₵167,353.5</a:t>
            </a:r>
            <a:r>
              <a:rPr lang="en-US" sz="2800" b="1" dirty="0" smtClean="0"/>
              <a:t> </a:t>
            </a:r>
            <a:r>
              <a:rPr lang="en-US" sz="2800" dirty="0" smtClean="0"/>
              <a:t>million. 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final current </a:t>
            </a:r>
            <a:r>
              <a:rPr lang="en-US" sz="2800" dirty="0"/>
              <a:t>GDP </a:t>
            </a:r>
            <a:r>
              <a:rPr lang="en-US" sz="2800" dirty="0" smtClean="0"/>
              <a:t>estimate (excl. Oil) for 2016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₵164,098.7 </a:t>
            </a:r>
            <a:r>
              <a:rPr lang="en-US" sz="2800" dirty="0" smtClean="0"/>
              <a:t>million. </a:t>
            </a:r>
            <a:endParaRPr lang="en-US" sz="2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 smtClean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562"/>
            <a:ext cx="8458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900" dirty="0" smtClean="0"/>
              <a:t>Final Annual Current </a:t>
            </a:r>
            <a:r>
              <a:rPr lang="en-US" altLang="en-US" sz="2900" dirty="0"/>
              <a:t>GDP </a:t>
            </a:r>
            <a:r>
              <a:rPr lang="en-US" altLang="en-US" sz="2900" dirty="0" smtClean="0"/>
              <a:t>(Oil </a:t>
            </a:r>
            <a:r>
              <a:rPr lang="en-US" altLang="en-US" sz="2900" dirty="0"/>
              <a:t>&amp; </a:t>
            </a:r>
            <a:r>
              <a:rPr lang="en-US" altLang="en-US" sz="2900" dirty="0" smtClean="0"/>
              <a:t>Non-Oil) for 2016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3274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706489"/>
              </p:ext>
            </p:extLst>
          </p:nvPr>
        </p:nvGraphicFramePr>
        <p:xfrm>
          <a:off x="457200" y="1447801"/>
          <a:ext cx="8077200" cy="5760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733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5024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 GDP           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Estimate (GH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₵ million)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Percentage Distribution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36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Agriculture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Industry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Services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GDP at basic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prices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(including FISIM)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GDP at purchaser’s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value (including FISIM and net indirect taxes)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29,565.3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37,964.9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88,946.3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191,212.7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167,353.5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18.9%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24.3%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56.8%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100.0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74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541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Final </a:t>
            </a:r>
            <a:r>
              <a:rPr lang="en-US" sz="2400" dirty="0" err="1">
                <a:solidFill>
                  <a:schemeClr val="tx1"/>
                </a:solidFill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</a:rPr>
              <a:t>ectoral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istribution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2016 Annual </a:t>
            </a:r>
            <a:r>
              <a:rPr lang="en-US" sz="2400" dirty="0">
                <a:solidFill>
                  <a:schemeClr val="tx1"/>
                </a:solidFill>
              </a:rPr>
              <a:t>GDP </a:t>
            </a:r>
            <a:r>
              <a:rPr lang="en-US" sz="2400" dirty="0" smtClean="0">
                <a:solidFill>
                  <a:schemeClr val="tx1"/>
                </a:solidFill>
              </a:rPr>
              <a:t>Estimate (Incl. oil) at Basic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rices </a:t>
            </a:r>
            <a:endParaRPr lang="en-US" sz="2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47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4343400"/>
          </a:xfrm>
        </p:spPr>
        <p:txBody>
          <a:bodyPr>
            <a:normAutofit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final GDP estimate (incl. Oil) at constant prices for 2016 is </a:t>
            </a:r>
            <a:r>
              <a:rPr lang="en-US" sz="2800" b="1" u="sng" dirty="0" smtClean="0"/>
              <a:t>GH₵36,103.6</a:t>
            </a:r>
            <a:r>
              <a:rPr lang="en-US" sz="2800" b="1" dirty="0" smtClean="0"/>
              <a:t> </a:t>
            </a:r>
            <a:r>
              <a:rPr lang="en-US" sz="2800" dirty="0" smtClean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final GDP estimate (excl. Oil) at constant prices for 2016 is </a:t>
            </a:r>
            <a:r>
              <a:rPr lang="en-US" sz="2800" b="1" u="sng" dirty="0" smtClean="0"/>
              <a:t>GH₵34,378.7</a:t>
            </a:r>
            <a:r>
              <a:rPr lang="en-US" sz="2800" dirty="0" smtClean="0"/>
              <a:t> million. 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900" dirty="0" smtClean="0"/>
              <a:t>Final Annual Constant </a:t>
            </a:r>
            <a:r>
              <a:rPr lang="en-US" altLang="en-US" sz="2900" dirty="0"/>
              <a:t>GDP </a:t>
            </a:r>
            <a:r>
              <a:rPr lang="en-US" altLang="en-US" sz="2900" dirty="0" smtClean="0"/>
              <a:t>(Oil </a:t>
            </a:r>
            <a:r>
              <a:rPr lang="en-US" altLang="en-US" sz="2900" dirty="0"/>
              <a:t>&amp; </a:t>
            </a:r>
            <a:r>
              <a:rPr lang="en-US" altLang="en-US" sz="2900" dirty="0" smtClean="0"/>
              <a:t>Non-oil) for 2016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689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61425" cy="11731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charset="0"/>
              </a:rPr>
              <a:t>Final</a:t>
            </a:r>
            <a:r>
              <a:rPr lang="en-US" altLang="en-US" sz="3200" b="1" dirty="0" smtClean="0">
                <a:latin typeface="Arial" charset="0"/>
              </a:rPr>
              <a:t> </a:t>
            </a:r>
            <a:r>
              <a:rPr lang="en-US" altLang="en-US" sz="3200" dirty="0">
                <a:latin typeface="Arial" charset="0"/>
              </a:rPr>
              <a:t>A</a:t>
            </a:r>
            <a:r>
              <a:rPr lang="en-US" altLang="en-US" sz="3200" b="1" dirty="0" smtClean="0">
                <a:latin typeface="Arial" charset="0"/>
              </a:rPr>
              <a:t>nnual GDP Growth </a:t>
            </a:r>
            <a:r>
              <a:rPr lang="en-US" altLang="en-US" sz="3200" dirty="0">
                <a:latin typeface="Arial" charset="0"/>
              </a:rPr>
              <a:t>R</a:t>
            </a:r>
            <a:r>
              <a:rPr lang="en-US" altLang="en-US" sz="3200" b="1" dirty="0" smtClean="0">
                <a:latin typeface="Arial" charset="0"/>
              </a:rPr>
              <a:t>ate for 2016</a:t>
            </a:r>
            <a:br>
              <a:rPr lang="en-US" altLang="en-US" sz="3200" b="1" dirty="0" smtClean="0">
                <a:latin typeface="Arial" charset="0"/>
              </a:rPr>
            </a:br>
            <a:r>
              <a:rPr lang="en-US" altLang="en-US" sz="3200" b="1" dirty="0" smtClean="0">
                <a:latin typeface="Arial" charset="0"/>
              </a:rPr>
              <a:t>(Inc. Oil) is </a:t>
            </a:r>
            <a:r>
              <a:rPr lang="en-US" altLang="en-US" sz="3200" dirty="0" smtClean="0">
                <a:latin typeface="Arial" charset="0"/>
              </a:rPr>
              <a:t>3.7</a:t>
            </a:r>
            <a:r>
              <a:rPr lang="en-US" altLang="en-US" sz="3200" b="1" dirty="0" smtClean="0">
                <a:latin typeface="Arial" charset="0"/>
              </a:rPr>
              <a:t>%</a:t>
            </a:r>
            <a:endParaRPr lang="en-GB" alt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 dirty="0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67EE25-1468-4721-9B36-09AFFEFB4073}" type="slidenum">
              <a:rPr lang="en-GB" altLang="en-US"/>
              <a:pPr/>
              <a:t>18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51214"/>
              </p:ext>
            </p:extLst>
          </p:nvPr>
        </p:nvGraphicFramePr>
        <p:xfrm>
          <a:off x="533400" y="1415534"/>
          <a:ext cx="7924800" cy="4648200"/>
        </p:xfrm>
        <a:graphic>
          <a:graphicData uri="http://schemas.openxmlformats.org/drawingml/2006/table">
            <a:tbl>
              <a:tblPr/>
              <a:tblGrid>
                <a:gridCol w="2286000"/>
                <a:gridCol w="2667000"/>
                <a:gridCol w="2971800"/>
              </a:tblGrid>
              <a:tr h="85347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Final Sectoral GDP Growth Rate for 2016 </a:t>
                      </a:r>
                    </a:p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(incl. Oil)</a:t>
                      </a:r>
                      <a:endParaRPr lang="en-US" sz="26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4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Sector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2016 Revised (Sept. 2017)</a:t>
                      </a:r>
                      <a:endParaRPr lang="en-US" sz="26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2016 Final </a:t>
                      </a:r>
                    </a:p>
                    <a:p>
                      <a:pPr algn="ctr" fontAlgn="b"/>
                      <a:r>
                        <a:rPr lang="en-US" sz="2600" b="1" i="0" u="none" strike="noStrike" dirty="0" smtClean="0">
                          <a:latin typeface="Arial"/>
                        </a:rPr>
                        <a:t>(April</a:t>
                      </a:r>
                      <a:r>
                        <a:rPr lang="en-US" sz="2600" b="1" i="0" u="none" strike="noStrike" baseline="0" dirty="0" smtClean="0">
                          <a:latin typeface="Arial"/>
                        </a:rPr>
                        <a:t> 2018</a:t>
                      </a:r>
                      <a:r>
                        <a:rPr lang="en-US" sz="2600" b="1" i="0" u="none" strike="noStrike" dirty="0" smtClean="0">
                          <a:latin typeface="Arial"/>
                        </a:rPr>
                        <a:t>) </a:t>
                      </a:r>
                      <a:endParaRPr lang="en-US" sz="26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3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7203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Agriculture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3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3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548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610600" cy="32003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PROVISIONAL 2017 </a:t>
            </a:r>
            <a:r>
              <a:rPr lang="en-US" dirty="0"/>
              <a:t>ANNUAL GDP ESTIMATES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23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054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u="sng" dirty="0" smtClean="0"/>
              <a:t>Provisional</a:t>
            </a:r>
            <a:r>
              <a:rPr lang="en-US" altLang="en-US" sz="2600" dirty="0" smtClean="0"/>
              <a:t> GDP estimates for fourth </a:t>
            </a:r>
            <a:r>
              <a:rPr lang="en-US" altLang="en-US" sz="2600" dirty="0"/>
              <a:t>q</a:t>
            </a:r>
            <a:r>
              <a:rPr lang="en-US" altLang="en-US" sz="2600" dirty="0" smtClean="0"/>
              <a:t>uarter of 2017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u="sng" dirty="0" smtClean="0"/>
              <a:t>Revised</a:t>
            </a:r>
            <a:r>
              <a:rPr lang="en-US" altLang="en-US" sz="2600" dirty="0" smtClean="0"/>
              <a:t> GDP estimates for the first three quarters of 2017 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u="sng" dirty="0" smtClean="0"/>
              <a:t>Final</a:t>
            </a:r>
            <a:r>
              <a:rPr lang="en-US" altLang="en-US" sz="2600" dirty="0" smtClean="0"/>
              <a:t> Annual GDP estimates for 2016 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 smtClean="0"/>
              <a:t>Provisional </a:t>
            </a:r>
            <a:r>
              <a:rPr lang="en-US" altLang="en-US" sz="2600" u="sng" dirty="0" smtClean="0"/>
              <a:t>Annual</a:t>
            </a:r>
            <a:r>
              <a:rPr lang="en-US" altLang="en-US" sz="2600" dirty="0" smtClean="0"/>
              <a:t> GDP estimates for 2017</a:t>
            </a:r>
            <a:endParaRPr lang="en-US" altLang="en-US" sz="2600" dirty="0"/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 smtClean="0"/>
              <a:t>Memorandum items</a:t>
            </a:r>
          </a:p>
          <a:p>
            <a:pPr lvl="1" eaLnBrk="1" hangingPunct="1">
              <a:lnSpc>
                <a:spcPct val="15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 smtClean="0"/>
              <a:t>Highlights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 THIS RELEASE, We present…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E61396-3B59-425C-82E3-E168D21BBB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1" y="1447800"/>
            <a:ext cx="8937624" cy="4267200"/>
          </a:xfrm>
        </p:spPr>
        <p:txBody>
          <a:bodyPr>
            <a:normAutofit/>
          </a:bodyPr>
          <a:lstStyle/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</a:t>
            </a:r>
            <a:r>
              <a:rPr lang="en-US" sz="2800" dirty="0" smtClean="0"/>
              <a:t>provisional </a:t>
            </a:r>
            <a:r>
              <a:rPr lang="en-US" sz="2800" dirty="0"/>
              <a:t>current annual GDP estimate (incl. oil) for </a:t>
            </a:r>
            <a:r>
              <a:rPr lang="en-US" sz="2800" dirty="0" smtClean="0"/>
              <a:t>2017 </a:t>
            </a:r>
            <a:r>
              <a:rPr lang="en-US" sz="2800" dirty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₵205,914.0</a:t>
            </a:r>
            <a:r>
              <a:rPr lang="en-US" sz="2800" b="1" dirty="0" smtClean="0"/>
              <a:t> </a:t>
            </a:r>
            <a:r>
              <a:rPr lang="en-US" sz="2800" dirty="0"/>
              <a:t>million. </a:t>
            </a:r>
            <a:endParaRPr lang="en-US" sz="2800" dirty="0" smtClean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</a:t>
            </a:r>
            <a:r>
              <a:rPr lang="en-US" sz="2800" dirty="0" smtClean="0"/>
              <a:t>provisional </a:t>
            </a:r>
            <a:r>
              <a:rPr lang="en-US" sz="2800" dirty="0"/>
              <a:t>current annual GDP estimate (excl. oil) for </a:t>
            </a:r>
            <a:r>
              <a:rPr lang="en-US" sz="2800" dirty="0" smtClean="0"/>
              <a:t>2017 </a:t>
            </a:r>
            <a:r>
              <a:rPr lang="en-US" sz="2800" dirty="0"/>
              <a:t>is </a:t>
            </a:r>
            <a:r>
              <a:rPr lang="en-US" sz="2800" b="1" u="sng" dirty="0"/>
              <a:t>GH₵</a:t>
            </a:r>
            <a:r>
              <a:rPr lang="en-US" sz="2800" b="1" u="sng" dirty="0" smtClean="0"/>
              <a:t>195,200.0 </a:t>
            </a:r>
            <a:r>
              <a:rPr lang="en-US" sz="2800" dirty="0"/>
              <a:t>million. </a:t>
            </a:r>
            <a:endParaRPr lang="en-US" sz="2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562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Current Annual GDP (Oil &amp; Non-Oil) for </a:t>
            </a:r>
            <a:r>
              <a:rPr lang="en-US" altLang="en-US" sz="3200" dirty="0" smtClean="0">
                <a:solidFill>
                  <a:schemeClr val="tx1"/>
                </a:solidFill>
              </a:rPr>
              <a:t>2017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22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106970"/>
              </p:ext>
            </p:extLst>
          </p:nvPr>
        </p:nvGraphicFramePr>
        <p:xfrm>
          <a:off x="457200" y="1447799"/>
          <a:ext cx="7964488" cy="55778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28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2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3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85472">
                <a:tc>
                  <a:txBody>
                    <a:bodyPr/>
                    <a:lstStyle/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GDP                     Estimate (GH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million)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Percentage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Distribution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1177">
                <a:tc>
                  <a:txBody>
                    <a:bodyPr/>
                    <a:lstStyle/>
                    <a:p>
                      <a:r>
                        <a:rPr lang="en-US" sz="2400" dirty="0"/>
                        <a:t>Agriculture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2400" dirty="0"/>
                        <a:t>Industry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2400" dirty="0"/>
                        <a:t>Services 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2400" dirty="0"/>
                        <a:t>GDP at basic prices (including FISIM)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2400" dirty="0"/>
                        <a:t>GDP at purchaser’s</a:t>
                      </a:r>
                      <a:r>
                        <a:rPr lang="en-US" sz="2400" baseline="0" dirty="0"/>
                        <a:t> value (including FISIM and net indirect taxes)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35,046.8</a:t>
                      </a:r>
                      <a:endParaRPr lang="en-US" sz="2400" dirty="0"/>
                    </a:p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2400" dirty="0" smtClean="0"/>
                        <a:t>48,761.5</a:t>
                      </a:r>
                      <a:endParaRPr lang="en-US" sz="2400" dirty="0"/>
                    </a:p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2400" dirty="0" smtClean="0"/>
                        <a:t>107,404.4</a:t>
                      </a:r>
                      <a:endParaRPr lang="en-US" sz="2400" dirty="0"/>
                    </a:p>
                    <a:p>
                      <a:pPr algn="r"/>
                      <a:endParaRPr lang="en-US" sz="1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r>
                        <a:rPr lang="en-US" sz="2400" dirty="0" smtClean="0"/>
                        <a:t>191,212.7</a:t>
                      </a:r>
                      <a:endParaRPr lang="en-US" sz="2400" dirty="0"/>
                    </a:p>
                    <a:p>
                      <a:pPr algn="r"/>
                      <a:endParaRPr lang="en-US" sz="2400" dirty="0"/>
                    </a:p>
                    <a:p>
                      <a:pPr algn="r"/>
                      <a:endParaRPr lang="en-US" sz="2400" dirty="0"/>
                    </a:p>
                    <a:p>
                      <a:pPr algn="r"/>
                      <a:r>
                        <a:rPr lang="en-US" sz="2400" dirty="0" smtClean="0"/>
                        <a:t>205,914.0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18.3%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25.5%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56.2%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100.0%</a:t>
                      </a:r>
                    </a:p>
                    <a:p>
                      <a:pPr algn="r"/>
                      <a:endParaRPr lang="en-US" sz="2400" dirty="0"/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95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3163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Sectoral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Distribution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2017 </a:t>
            </a:r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en-US" sz="3200" dirty="0" smtClean="0">
                <a:solidFill>
                  <a:schemeClr val="tx1"/>
                </a:solidFill>
              </a:rPr>
              <a:t>nnual </a:t>
            </a:r>
            <a:r>
              <a:rPr lang="en-US" sz="3200" dirty="0">
                <a:solidFill>
                  <a:schemeClr val="tx1"/>
                </a:solidFill>
              </a:rPr>
              <a:t>GDP estimate </a:t>
            </a:r>
            <a:r>
              <a:rPr lang="en-US" sz="3200" dirty="0" smtClean="0">
                <a:latin typeface="+mn-lt"/>
              </a:rPr>
              <a:t>(Incl. Oil)</a:t>
            </a:r>
            <a:endParaRPr lang="en-US" sz="5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05400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5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provisional constant annual GDP estimate (incl. oil) for 2017 is </a:t>
            </a:r>
            <a:r>
              <a:rPr lang="en-US" sz="2600" b="1" u="sng" dirty="0"/>
              <a:t>GH₵39,175.0 </a:t>
            </a:r>
            <a:r>
              <a:rPr lang="en-US" sz="2600" dirty="0"/>
              <a:t>million while the estimate for 2016 was GH₵36,103.6 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</a:rPr>
              <a:t>This translates into a </a:t>
            </a:r>
            <a:r>
              <a:rPr lang="en-US" sz="2600" b="1" dirty="0" smtClean="0">
                <a:solidFill>
                  <a:srgbClr val="FF0000"/>
                </a:solidFill>
              </a:rPr>
              <a:t>provisional annual Oil GDP </a:t>
            </a:r>
            <a:r>
              <a:rPr lang="en-US" sz="2600" b="1" dirty="0">
                <a:solidFill>
                  <a:srgbClr val="FF0000"/>
                </a:solidFill>
              </a:rPr>
              <a:t>growth rate of </a:t>
            </a:r>
            <a:r>
              <a:rPr lang="en-US" sz="2600" b="1" dirty="0" smtClean="0">
                <a:solidFill>
                  <a:srgbClr val="FF0000"/>
                </a:solidFill>
              </a:rPr>
              <a:t>8.5% </a:t>
            </a:r>
            <a:r>
              <a:rPr lang="en-US" sz="2600" b="1" dirty="0">
                <a:solidFill>
                  <a:srgbClr val="FF0000"/>
                </a:solidFill>
              </a:rPr>
              <a:t>for </a:t>
            </a:r>
            <a:r>
              <a:rPr lang="en-US" sz="2600" b="1" dirty="0" smtClean="0">
                <a:solidFill>
                  <a:srgbClr val="FF0000"/>
                </a:solidFill>
              </a:rPr>
              <a:t>2017.</a:t>
            </a:r>
            <a:endParaRPr lang="en-US" sz="2600" b="1" dirty="0">
              <a:solidFill>
                <a:srgbClr val="FF0000"/>
              </a:solidFill>
            </a:endParaRP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b="1" dirty="0">
              <a:solidFill>
                <a:srgbClr val="FF0000"/>
              </a:solidFill>
            </a:endParaRPr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provisional constant annual GDP estimate (excl. oil) for 2017 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₵34,378.7 </a:t>
            </a:r>
            <a:r>
              <a:rPr lang="en-US" sz="2600" dirty="0"/>
              <a:t>million. The value recorded for </a:t>
            </a:r>
            <a:r>
              <a:rPr lang="en-US" sz="2600" dirty="0" smtClean="0"/>
              <a:t>2016 </a:t>
            </a:r>
            <a:r>
              <a:rPr lang="en-US" sz="2600" dirty="0"/>
              <a:t>was GH</a:t>
            </a:r>
            <a:r>
              <a:rPr lang="en-US" sz="2600" dirty="0" smtClean="0"/>
              <a:t>₵34,378.7 </a:t>
            </a:r>
            <a:r>
              <a:rPr lang="en-US" sz="2600" dirty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</a:rPr>
              <a:t>This translates into a </a:t>
            </a:r>
            <a:r>
              <a:rPr lang="en-US" sz="2600" b="1" dirty="0" smtClean="0">
                <a:solidFill>
                  <a:srgbClr val="FF0000"/>
                </a:solidFill>
              </a:rPr>
              <a:t>provisional annual non-Oil GDP  </a:t>
            </a:r>
            <a:r>
              <a:rPr lang="en-US" sz="2600" b="1" dirty="0">
                <a:solidFill>
                  <a:srgbClr val="FF0000"/>
                </a:solidFill>
              </a:rPr>
              <a:t>growth rate of </a:t>
            </a:r>
            <a:r>
              <a:rPr lang="en-US" sz="2600" b="1" dirty="0" smtClean="0">
                <a:solidFill>
                  <a:srgbClr val="FF0000"/>
                </a:solidFill>
              </a:rPr>
              <a:t>4.9% </a:t>
            </a:r>
            <a:r>
              <a:rPr lang="en-US" sz="2600" b="1" dirty="0">
                <a:solidFill>
                  <a:srgbClr val="FF0000"/>
                </a:solidFill>
              </a:rPr>
              <a:t>for </a:t>
            </a:r>
            <a:r>
              <a:rPr lang="en-US" sz="2600" b="1" dirty="0" smtClean="0">
                <a:solidFill>
                  <a:srgbClr val="FF0000"/>
                </a:solidFill>
              </a:rPr>
              <a:t>2017.</a:t>
            </a:r>
            <a:endParaRPr lang="en-US" sz="2600" b="1" dirty="0">
              <a:solidFill>
                <a:srgbClr val="FF0000"/>
              </a:solidFill>
            </a:endParaRPr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6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Constant Annual GDP (Oil &amp; Non-oil) for </a:t>
            </a:r>
            <a:r>
              <a:rPr lang="en-US" altLang="en-US" sz="2800" dirty="0" smtClean="0">
                <a:solidFill>
                  <a:schemeClr val="tx1"/>
                </a:solidFill>
              </a:rPr>
              <a:t>2017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1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8077200" cy="2439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PROVISIONAL </a:t>
            </a:r>
            <a:r>
              <a:rPr lang="en-US" dirty="0"/>
              <a:t>SECTORAL </a:t>
            </a:r>
            <a:r>
              <a:rPr lang="en-US" dirty="0" smtClean="0"/>
              <a:t>GROWTH RATES </a:t>
            </a:r>
            <a:r>
              <a:rPr lang="en-US" dirty="0"/>
              <a:t>OF </a:t>
            </a:r>
            <a:r>
              <a:rPr lang="en-US" dirty="0" smtClean="0"/>
              <a:t>2017 </a:t>
            </a:r>
            <a:r>
              <a:rPr lang="en-US" dirty="0"/>
              <a:t>ANNUAL GDP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524000"/>
          </a:xfrm>
        </p:spPr>
        <p:txBody>
          <a:bodyPr>
            <a:normAutofit/>
          </a:bodyPr>
          <a:lstStyle/>
          <a:p>
            <a:pPr algn="ctr" fontAlgn="b"/>
            <a:r>
              <a:rPr lang="en-US" sz="3600" dirty="0" err="1"/>
              <a:t>Sectoral</a:t>
            </a:r>
            <a:r>
              <a:rPr lang="en-US" sz="3600" dirty="0"/>
              <a:t> Annual GDP Growth Rates for </a:t>
            </a:r>
            <a:r>
              <a:rPr lang="en-US" sz="3600" dirty="0" smtClean="0"/>
              <a:t>2017 (Incl</a:t>
            </a:r>
            <a:r>
              <a:rPr lang="en-US" sz="3600" dirty="0"/>
              <a:t>. Oil)</a:t>
            </a:r>
            <a:endParaRPr lang="en-US" sz="36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91000" y="6408738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j-lt"/>
              </a:rPr>
              <a:t>GDP Presentation April 11, 2018</a:t>
            </a:r>
            <a:endParaRPr lang="en-US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8471"/>
              </p:ext>
            </p:extLst>
          </p:nvPr>
        </p:nvGraphicFramePr>
        <p:xfrm>
          <a:off x="533400" y="1447803"/>
          <a:ext cx="8001000" cy="4648198"/>
        </p:xfrm>
        <a:graphic>
          <a:graphicData uri="http://schemas.openxmlformats.org/drawingml/2006/table">
            <a:tbl>
              <a:tblPr/>
              <a:tblGrid>
                <a:gridCol w="20771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54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95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3143">
                <a:tc gridSpan="3">
                  <a:txBody>
                    <a:bodyPr/>
                    <a:lstStyle/>
                    <a:p>
                      <a:pPr algn="ctr" fontAlgn="b"/>
                      <a:endParaRPr lang="en-US" sz="2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916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Sector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+mn-lt"/>
                        </a:rPr>
                        <a:t>Constant</a:t>
                      </a:r>
                      <a:r>
                        <a:rPr lang="en-US" sz="2600" b="1" i="0" u="none" strike="noStrike" baseline="0" dirty="0" smtClean="0">
                          <a:latin typeface="+mn-lt"/>
                        </a:rPr>
                        <a:t> GDP</a:t>
                      </a:r>
                      <a:r>
                        <a:rPr lang="en-US" sz="2600" b="1" i="0" u="none" strike="noStrike" dirty="0" smtClean="0">
                          <a:latin typeface="+mn-lt"/>
                        </a:rPr>
                        <a:t> </a:t>
                      </a:r>
                      <a:endParaRPr lang="en-US" sz="2600" b="1" i="0" u="none" strike="noStrike" dirty="0">
                        <a:latin typeface="+mn-lt"/>
                      </a:endParaRPr>
                    </a:p>
                    <a:p>
                      <a:pPr algn="ctr" fontAlgn="b"/>
                      <a:r>
                        <a:rPr lang="en-US" sz="2600" b="1" i="0" u="none" strike="noStrike" dirty="0" smtClean="0">
                          <a:latin typeface="+mn-lt"/>
                        </a:rPr>
                        <a:t>(</a:t>
                      </a:r>
                      <a:r>
                        <a:rPr lang="en-US" sz="2600" b="1" i="0" u="none" strike="noStrike" dirty="0" err="1" smtClean="0">
                          <a:latin typeface="+mn-lt"/>
                        </a:rPr>
                        <a:t>GHc</a:t>
                      </a:r>
                      <a:r>
                        <a:rPr lang="en-US" sz="2600" b="1" i="0" u="none" strike="noStrike" dirty="0" smtClean="0">
                          <a:latin typeface="+mn-lt"/>
                        </a:rPr>
                        <a:t> Million)</a:t>
                      </a:r>
                      <a:endParaRPr lang="en-US" sz="2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latin typeface="+mn-lt"/>
                        </a:rPr>
                        <a:t>Growth rate (Percent)</a:t>
                      </a:r>
                      <a:endParaRPr lang="en-US" sz="2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Overall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39,175.0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8.5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98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Agriculture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8,441.3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8.4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98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9,887.8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06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19,553.8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4.3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8667">
                <a:tc gridSpan="3">
                  <a:txBody>
                    <a:bodyPr/>
                    <a:lstStyle/>
                    <a:p>
                      <a:pPr algn="l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1932994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>
                <a:latin typeface="+mj-lt"/>
              </a:rPr>
              <a:pPr>
                <a:defRPr/>
              </a:pPr>
              <a:t>24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0047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90499" y="838200"/>
            <a:ext cx="8823325" cy="1676400"/>
          </a:xfrm>
        </p:spPr>
        <p:txBody>
          <a:bodyPr>
            <a:noAutofit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year-on-year </a:t>
            </a:r>
            <a:r>
              <a:rPr lang="en-US" altLang="en-US" sz="2000" dirty="0" smtClean="0"/>
              <a:t>GDP </a:t>
            </a:r>
            <a:r>
              <a:rPr lang="en-US" altLang="en-US" sz="2000" dirty="0"/>
              <a:t>growth rate for Agriculture is </a:t>
            </a:r>
            <a:r>
              <a:rPr lang="en-US" altLang="en-US" sz="2000" dirty="0" smtClean="0"/>
              <a:t>8.4% </a:t>
            </a:r>
            <a:r>
              <a:rPr lang="en-US" altLang="en-US" sz="2000" dirty="0"/>
              <a:t>for </a:t>
            </a:r>
            <a:r>
              <a:rPr lang="en-US" altLang="en-US" sz="2000" dirty="0" smtClean="0"/>
              <a:t>2017.</a:t>
            </a:r>
            <a:endParaRPr lang="en-US" altLang="en-US" sz="20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000" dirty="0"/>
              <a:t>The </a:t>
            </a:r>
            <a:r>
              <a:rPr lang="en-US" altLang="en-US" sz="2000" dirty="0" smtClean="0"/>
              <a:t>Fishing </a:t>
            </a:r>
            <a:r>
              <a:rPr lang="en-US" altLang="en-US" sz="2000" dirty="0"/>
              <a:t>sub-sector recorded the highest year-on-year growth rate of </a:t>
            </a:r>
            <a:r>
              <a:rPr lang="en-US" altLang="en-US" sz="2000" dirty="0" smtClean="0"/>
              <a:t>11.7% </a:t>
            </a:r>
            <a:r>
              <a:rPr lang="en-US" altLang="en-US" sz="2000" dirty="0"/>
              <a:t>while the </a:t>
            </a:r>
            <a:r>
              <a:rPr lang="en-US" altLang="en-US" sz="2000" dirty="0" smtClean="0"/>
              <a:t>Forestry and Logging </a:t>
            </a:r>
            <a:r>
              <a:rPr lang="en-US" altLang="en-US" sz="2000" dirty="0"/>
              <a:t>sub-sector recorded the lowest growth rate of </a:t>
            </a:r>
            <a:r>
              <a:rPr lang="en-US" altLang="en-US" sz="2000" dirty="0" smtClean="0"/>
              <a:t>1.6%. </a:t>
            </a:r>
            <a:endParaRPr lang="en-US" sz="2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3246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chemeClr val="tx1"/>
                </a:solidFill>
              </a:rPr>
              <a:t>Annual </a:t>
            </a:r>
            <a:r>
              <a:rPr lang="en-US" altLang="en-US" sz="3600" dirty="0">
                <a:solidFill>
                  <a:schemeClr val="tx1"/>
                </a:solidFill>
              </a:rPr>
              <a:t>GDP for the Agriculture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39329"/>
              </p:ext>
            </p:extLst>
          </p:nvPr>
        </p:nvGraphicFramePr>
        <p:xfrm>
          <a:off x="304801" y="2514603"/>
          <a:ext cx="8381998" cy="389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3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0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81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908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9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Agriculture Sub-sector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2016 annual GDP</a:t>
                      </a:r>
                      <a:endParaRPr lang="en-US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dirty="0">
                          <a:latin typeface="+mn-lt"/>
                        </a:rPr>
                        <a:t>(GH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2017 annual </a:t>
                      </a:r>
                      <a:r>
                        <a:rPr lang="en-US" sz="1800" b="1" u="none" strike="noStrike" dirty="0">
                          <a:effectLst/>
                        </a:rPr>
                        <a:t>GDP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</a:rPr>
                        <a:t>(</a:t>
                      </a:r>
                      <a:r>
                        <a:rPr lang="en-US" sz="1800" dirty="0">
                          <a:latin typeface="+mn-lt"/>
                        </a:rPr>
                        <a:t>GH</a:t>
                      </a:r>
                      <a:r>
                        <a:rPr lang="en-US" sz="18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</a:t>
                      </a:r>
                      <a:r>
                        <a:rPr lang="en-US" sz="12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Y/Y Change Rate (%)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Crops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5,780  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6,321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o/w Cocoa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640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751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17.3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Livestock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Forestry &amp; logging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784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Fishing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512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572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7,790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8,441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00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494713" cy="1828800"/>
          </a:xfrm>
        </p:spPr>
        <p:txBody>
          <a:bodyPr>
            <a:normAutofit fontScale="77500" lnSpcReduction="20000"/>
          </a:bodyPr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spcAft>
                <a:spcPts val="600"/>
              </a:spcAft>
              <a:defRPr/>
            </a:pPr>
            <a:r>
              <a:rPr lang="en-US" altLang="en-US" sz="2600" dirty="0"/>
              <a:t>The year-on-year </a:t>
            </a:r>
            <a:r>
              <a:rPr lang="en-US" altLang="en-US" sz="2600" dirty="0" smtClean="0"/>
              <a:t>annual </a:t>
            </a:r>
            <a:r>
              <a:rPr lang="en-US" altLang="en-US" sz="2600" dirty="0"/>
              <a:t>GDP growth rate for the Industry </a:t>
            </a:r>
            <a:r>
              <a:rPr lang="en-US" altLang="en-US" sz="2600" dirty="0" smtClean="0"/>
              <a:t>  sector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16.7% for 2017.</a:t>
            </a:r>
            <a:endParaRPr lang="en-US" altLang="en-US" sz="2600" dirty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defRPr/>
            </a:pPr>
            <a:r>
              <a:rPr lang="en-US" altLang="en-US" sz="2600" dirty="0"/>
              <a:t>The M</a:t>
            </a:r>
            <a:r>
              <a:rPr lang="en-US" altLang="en-US" sz="2600" dirty="0" smtClean="0"/>
              <a:t>ining &amp; Quarrying sub-sector </a:t>
            </a:r>
            <a:r>
              <a:rPr lang="en-US" altLang="en-US" sz="2600" dirty="0"/>
              <a:t>recorded the highest year-on-year </a:t>
            </a:r>
            <a:r>
              <a:rPr lang="en-US" altLang="en-US" sz="2600" dirty="0" smtClean="0"/>
              <a:t>annual </a:t>
            </a:r>
            <a:r>
              <a:rPr lang="en-US" altLang="en-US" sz="2600" dirty="0"/>
              <a:t>GDP growth rate of </a:t>
            </a:r>
            <a:r>
              <a:rPr lang="en-US" altLang="en-US" sz="2600" dirty="0" smtClean="0"/>
              <a:t>46.7% for 2017, </a:t>
            </a:r>
            <a:r>
              <a:rPr lang="en-US" altLang="en-US" sz="2600" dirty="0"/>
              <a:t>while the </a:t>
            </a:r>
            <a:r>
              <a:rPr lang="en-US" altLang="en-US" sz="2600" dirty="0" smtClean="0"/>
              <a:t>Manufacturing sub-sector </a:t>
            </a:r>
            <a:r>
              <a:rPr lang="en-US" altLang="en-US" sz="2600" dirty="0"/>
              <a:t>recorded the lowest </a:t>
            </a:r>
            <a:r>
              <a:rPr lang="en-US" altLang="en-US" sz="2600" dirty="0" smtClean="0"/>
              <a:t>(3.7%). </a:t>
            </a: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chemeClr val="tx1"/>
                </a:solidFill>
              </a:rPr>
              <a:t>Annual </a:t>
            </a:r>
            <a:r>
              <a:rPr lang="en-US" altLang="en-US" sz="3600" dirty="0">
                <a:solidFill>
                  <a:schemeClr val="tx1"/>
                </a:solidFill>
              </a:rPr>
              <a:t>GDP for the Industry Sector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63088"/>
              </p:ext>
            </p:extLst>
          </p:nvPr>
        </p:nvGraphicFramePr>
        <p:xfrm>
          <a:off x="304799" y="2666999"/>
          <a:ext cx="8382001" cy="3565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5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Industry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2016 annual GDP</a:t>
                      </a: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2017 annual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GDP</a:t>
                      </a: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GH</a:t>
                      </a:r>
                      <a:r>
                        <a:rPr lang="en-US" sz="1400" b="0" u="none" strike="noStrike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Mining</a:t>
                      </a:r>
                      <a:r>
                        <a:rPr lang="en-US" sz="2000" b="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and Quarrying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2,458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3,606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46.7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o/w Oil</a:t>
                      </a:r>
                      <a:r>
                        <a:rPr lang="en-US" sz="1900" b="0" i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and Gas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1,725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3,112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80.4</a:t>
                      </a:r>
                      <a:endParaRPr lang="en-US" sz="1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8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2,452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2,543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Electricity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8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Water &amp; Sewerage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Construction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3,037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3,175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8,475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9,888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24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0" y="469593"/>
            <a:ext cx="9144000" cy="1664007"/>
          </a:xfrm>
        </p:spPr>
        <p:txBody>
          <a:bodyPr>
            <a:normAutofit fontScale="25000" lnSpcReduction="20000"/>
          </a:bodyPr>
          <a:lstStyle/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/>
              <a:t>For the </a:t>
            </a:r>
            <a:r>
              <a:rPr lang="en-US" altLang="en-US" sz="7200" dirty="0" smtClean="0"/>
              <a:t>year 2017, </a:t>
            </a:r>
            <a:r>
              <a:rPr lang="en-US" altLang="en-US" sz="7200" dirty="0"/>
              <a:t>the Services sector recorded a year-on-year </a:t>
            </a:r>
            <a:r>
              <a:rPr lang="en-US" altLang="en-US" sz="7200" dirty="0" smtClean="0"/>
              <a:t>GDP growth </a:t>
            </a:r>
            <a:r>
              <a:rPr lang="en-US" altLang="en-US" sz="7200" dirty="0"/>
              <a:t>rate of </a:t>
            </a:r>
            <a:r>
              <a:rPr lang="en-US" altLang="en-US" sz="7200" dirty="0" smtClean="0"/>
              <a:t>4.3%. </a:t>
            </a:r>
            <a:endParaRPr lang="en-US" altLang="en-US" sz="7200" dirty="0"/>
          </a:p>
          <a:p>
            <a:pPr marL="273050" indent="-273050" eaLnBrk="1" hangingPunct="1">
              <a:lnSpc>
                <a:spcPct val="134000"/>
              </a:lnSpc>
              <a:spcBef>
                <a:spcPts val="575"/>
              </a:spcBef>
              <a:defRPr/>
            </a:pPr>
            <a:r>
              <a:rPr lang="en-US" altLang="en-US" sz="7200" dirty="0" smtClean="0"/>
              <a:t>The Health &amp; Social Work sub-sector </a:t>
            </a:r>
            <a:r>
              <a:rPr lang="en-US" altLang="en-US" sz="7200" dirty="0"/>
              <a:t>recorded the highest </a:t>
            </a:r>
            <a:r>
              <a:rPr lang="en-US" altLang="en-US" sz="7200" dirty="0" smtClean="0"/>
              <a:t>year-on-year </a:t>
            </a:r>
            <a:r>
              <a:rPr lang="en-US" altLang="en-US" sz="7200" dirty="0"/>
              <a:t>GDP growth rate of </a:t>
            </a:r>
            <a:r>
              <a:rPr lang="en-US" altLang="en-US" sz="7200" dirty="0" smtClean="0"/>
              <a:t>14.4% </a:t>
            </a:r>
            <a:r>
              <a:rPr lang="en-US" altLang="en-US" sz="7200" dirty="0"/>
              <a:t>while </a:t>
            </a:r>
            <a:r>
              <a:rPr lang="en-US" altLang="en-US" sz="7200" dirty="0" smtClean="0"/>
              <a:t>the Community, Social and Other Personal Activities sub-sector </a:t>
            </a:r>
            <a:r>
              <a:rPr lang="en-US" altLang="en-US" sz="7200" dirty="0"/>
              <a:t>recorded the lowest growth rate of </a:t>
            </a:r>
            <a:r>
              <a:rPr lang="en-US" altLang="en-US" sz="7200" dirty="0" smtClean="0"/>
              <a:t>-3.8%. </a:t>
            </a:r>
            <a:endParaRPr lang="en-US" altLang="en-US" sz="7200" dirty="0"/>
          </a:p>
          <a:p>
            <a:pPr marL="0" indent="0" eaLnBrk="1" hangingPunct="1">
              <a:spcBef>
                <a:spcPts val="575"/>
              </a:spcBef>
              <a:buFont typeface="Arial" panose="020B0604020202020204" pitchFamily="34" charset="0"/>
              <a:buNone/>
              <a:defRPr/>
            </a:pPr>
            <a:endParaRPr lang="en-US" altLang="en-US" sz="2600" dirty="0"/>
          </a:p>
          <a:p>
            <a:pPr>
              <a:buFont typeface="Arial" charset="0"/>
              <a:buNone/>
              <a:defRPr/>
            </a:pPr>
            <a:endParaRPr lang="en-US" sz="14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876800" y="6489796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-1043"/>
            <a:ext cx="82296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Annual </a:t>
            </a:r>
            <a:r>
              <a:rPr lang="en-US" altLang="en-US" sz="3600" dirty="0"/>
              <a:t>GDP for the Services Sector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74155"/>
              </p:ext>
            </p:extLst>
          </p:nvPr>
        </p:nvGraphicFramePr>
        <p:xfrm>
          <a:off x="304801" y="2216195"/>
          <a:ext cx="8458198" cy="4644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4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1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38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8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5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Services Sub-sector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2016   annual GDP</a:t>
                      </a:r>
                      <a:r>
                        <a:rPr lang="en-US" sz="28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2017 annual GDP</a:t>
                      </a:r>
                      <a:r>
                        <a:rPr lang="en-US" sz="28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(GH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₵ million)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Y/Y Change Rate (%)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haron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Trade, Repair of Vehicles, Household Goods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2,557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2,628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Hotels and Restaurants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1,364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1,379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Transport &amp; Storage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3,838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3,853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Information &amp; Communication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3,275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3,707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Financial &amp; Insurance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1,582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1,590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r>
                        <a:rPr lang="en-US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Estate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&amp; Other Service Activities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1,388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Public </a:t>
                      </a:r>
                      <a:r>
                        <a:rPr lang="en-US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Administration &amp; </a:t>
                      </a:r>
                      <a:r>
                        <a:rPr lang="en-US" sz="1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Defence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1,496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1,427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1,568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Health &amp; Social Work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661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14.4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Community, Social &amp; Other </a:t>
                      </a:r>
                      <a:r>
                        <a:rPr lang="en-US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Personal Service </a:t>
                      </a:r>
                      <a:r>
                        <a:rPr lang="en-US" sz="1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Activities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1312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1,433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-3.8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0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18,747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19,554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22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8077200" cy="2439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MEMORANDUM ITEMS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85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Memorandum Items</a:t>
            </a:r>
            <a:endParaRPr lang="en-US" altLang="en-US" sz="2400" dirty="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EA562C-D3E4-4779-B81B-4D20FDB57AE1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64089"/>
              </p:ext>
            </p:extLst>
          </p:nvPr>
        </p:nvGraphicFramePr>
        <p:xfrm>
          <a:off x="457200" y="685800"/>
          <a:ext cx="8189913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218"/>
                <a:gridCol w="1147908"/>
                <a:gridCol w="1138787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Economic Aggregate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   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  2017*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Population estimate (million)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en-US" sz="2000" u="none" strike="noStrike" dirty="0" smtClean="0">
                          <a:effectLst/>
                        </a:rPr>
                        <a:t>28.31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28.96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Exchange </a:t>
                      </a:r>
                      <a:r>
                        <a:rPr lang="en-US" sz="2000" u="none" strike="noStrike" dirty="0" smtClean="0">
                          <a:effectLst/>
                        </a:rPr>
                        <a:t>rate, Interbank average (</a:t>
                      </a:r>
                      <a:r>
                        <a:rPr lang="en-US" sz="2000" u="none" strike="noStrike" dirty="0">
                          <a:effectLst/>
                        </a:rPr>
                        <a:t>₵/$)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3.92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  <a:endParaRPr kumimoji="0"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181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Current GDP, </a:t>
                      </a:r>
                      <a:r>
                        <a:rPr lang="en-US" sz="20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incl.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Oil (million GH₵</a:t>
                      </a:r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167,353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205,914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Current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GDP, excl. Oil (million GH₵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164,099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195,200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43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Current GDP, incl. Oil (million </a:t>
                      </a:r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US$) 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42,685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47,269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Per capita 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GDP (</a:t>
                      </a: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GH₵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) 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5,911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en-US" sz="20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7,110</a:t>
                      </a:r>
                      <a:endParaRPr kumimoji="0" lang="en-US" sz="2000" b="0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Per capita </a:t>
                      </a:r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GDP (US$) 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1,508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1,632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Growth Rates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6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GDP </a:t>
                      </a:r>
                      <a:r>
                        <a:rPr lang="en-US" sz="2000" u="none" strike="noStrike" dirty="0" smtClean="0">
                          <a:effectLst/>
                        </a:rPr>
                        <a:t>(incl. Oil) at </a:t>
                      </a:r>
                      <a:r>
                        <a:rPr lang="en-US" sz="2000" u="none" strike="noStrike" dirty="0">
                          <a:effectLst/>
                        </a:rPr>
                        <a:t>constant 2006 prices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Non-Oil GDP at constant 2006 prices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5.0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4.9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Change in GDP deflator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17.8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13.4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u="none" strike="noStrike" dirty="0" smtClean="0">
                          <a:effectLst/>
                        </a:rPr>
                        <a:t> *Provisional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56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The Gross Domestic Product (GDP) measures the </a:t>
            </a:r>
            <a:r>
              <a:rPr lang="en-US" altLang="en-US" sz="2500" dirty="0"/>
              <a:t>value of final goods and services produced in the </a:t>
            </a:r>
            <a:r>
              <a:rPr lang="en-US" altLang="en-US" sz="2500" dirty="0" smtClean="0"/>
              <a:t>country.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500" dirty="0" smtClean="0"/>
              <a:t> 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500" dirty="0" smtClean="0"/>
              <a:t>Two key indicators are presented in this release: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1200" dirty="0"/>
          </a:p>
          <a:p>
            <a:pPr marL="708216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en-US" sz="2100" dirty="0"/>
              <a:t>	</a:t>
            </a:r>
            <a:r>
              <a:rPr lang="en-US" altLang="en-US" sz="2100" u="sng" dirty="0" smtClean="0"/>
              <a:t>Quarterly GDP </a:t>
            </a:r>
            <a:r>
              <a:rPr lang="en-US" altLang="en-US" sz="2100" dirty="0" smtClean="0"/>
              <a:t>which measures the value </a:t>
            </a:r>
            <a:r>
              <a:rPr lang="en-US" altLang="en-US" sz="2100" dirty="0"/>
              <a:t>of </a:t>
            </a:r>
            <a:r>
              <a:rPr lang="en-US" altLang="en-US" sz="2100" dirty="0" smtClean="0"/>
              <a:t>final 	goods </a:t>
            </a:r>
            <a:r>
              <a:rPr lang="en-US" altLang="en-US" sz="2100" dirty="0"/>
              <a:t>and services </a:t>
            </a:r>
            <a:r>
              <a:rPr lang="en-US" altLang="en-US" sz="2100" dirty="0" smtClean="0"/>
              <a:t>within a period of three	months or one quarter.</a:t>
            </a:r>
            <a:endParaRPr lang="en-US" altLang="en-US" sz="2100" dirty="0"/>
          </a:p>
          <a:p>
            <a:pPr marL="109728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500" dirty="0"/>
          </a:p>
          <a:p>
            <a:pPr marL="708216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en-US" sz="2100" dirty="0"/>
              <a:t>	</a:t>
            </a:r>
            <a:r>
              <a:rPr lang="en-US" altLang="en-US" sz="2100" u="sng" dirty="0" smtClean="0"/>
              <a:t>Annual </a:t>
            </a:r>
            <a:r>
              <a:rPr lang="en-US" altLang="en-US" sz="2100" u="sng" dirty="0"/>
              <a:t>GDP </a:t>
            </a:r>
            <a:r>
              <a:rPr lang="en-US" altLang="en-US" sz="2100" dirty="0" smtClean="0"/>
              <a:t>which </a:t>
            </a:r>
            <a:r>
              <a:rPr lang="en-US" altLang="en-US" sz="2100" dirty="0"/>
              <a:t>measures </a:t>
            </a:r>
            <a:r>
              <a:rPr lang="en-US" altLang="en-US" sz="2100" dirty="0" smtClean="0"/>
              <a:t>the value </a:t>
            </a:r>
            <a:r>
              <a:rPr lang="en-US" altLang="en-US" sz="2100" dirty="0"/>
              <a:t>of </a:t>
            </a:r>
            <a:r>
              <a:rPr lang="en-US" altLang="en-US" sz="2100" dirty="0" smtClean="0"/>
              <a:t>final goods </a:t>
            </a:r>
          </a:p>
          <a:p>
            <a:pPr marL="365316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dirty="0" smtClean="0"/>
              <a:t>      and </a:t>
            </a:r>
            <a:r>
              <a:rPr lang="en-US" altLang="en-US" sz="2100" dirty="0"/>
              <a:t>services </a:t>
            </a:r>
            <a:r>
              <a:rPr lang="en-US" altLang="en-US" sz="2100" dirty="0" smtClean="0"/>
              <a:t>within a period </a:t>
            </a:r>
            <a:r>
              <a:rPr lang="en-US" altLang="en-US" sz="2100" dirty="0"/>
              <a:t>of </a:t>
            </a:r>
            <a:r>
              <a:rPr lang="en-US" altLang="en-US" sz="2100" dirty="0" smtClean="0"/>
              <a:t>twelve months or one</a:t>
            </a:r>
          </a:p>
          <a:p>
            <a:pPr marL="365316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dirty="0"/>
              <a:t> </a:t>
            </a:r>
            <a:r>
              <a:rPr lang="en-US" altLang="en-US" sz="2100" dirty="0" smtClean="0"/>
              <a:t>     year. </a:t>
            </a:r>
            <a:endParaRPr lang="en-US" altLang="en-US" sz="2100" dirty="0"/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28600"/>
            <a:ext cx="73152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The Gross Domestic Product (GDP)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42168"/>
            <a:ext cx="8686800" cy="55705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Q4 2017 GDP at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current prices was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GH₵56,304.8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corresponding value recorded for Q4 2016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₵47,351.5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In constant terms,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Q4 2017 GDP was estimated at GH₵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10,876.8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million.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For Q4 2016, the estimated value was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₵10,057.8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million.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year-on-year quarterly GDP growth rate for Q4 2017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8.1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compared to the 4.5% recorded for Q4 2016.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quarter-on-quarter GDP growth rate (seasonally adjusted) for Q4 2017 was 2.1%. The rate recorded for the third quarter of 2017 was 2.6%.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v"/>
            </a:pPr>
            <a:endParaRPr lang="en-US" alt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06724" y="6464902"/>
            <a:ext cx="3505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7"/>
            <a:ext cx="8229600" cy="601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Highlights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4231"/>
            <a:ext cx="8861425" cy="54864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GDP estimate for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at current prices 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sz="2800" b="1" dirty="0" smtClean="0"/>
              <a:t>167,353.5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million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GDP for 2016 is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GH₵5,911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2016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final annual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at constant prices is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sz="2800" b="1" dirty="0" smtClean="0"/>
              <a:t>36,103.6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million.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final annual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growth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rate for 2016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s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3.7%. </a:t>
            </a:r>
            <a:endParaRPr lang="en-US" alt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953000" y="6492875"/>
            <a:ext cx="3400199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Highlights (cont’d.)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3148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4231"/>
            <a:ext cx="8861425" cy="54864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provisional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GDP estimate for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at current prices 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altLang="en-US" sz="2800" b="1" dirty="0" smtClean="0"/>
              <a:t>205,914.0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million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corresponding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GDP for 2017 is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GH₵7,110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algn="just" eaLnBrk="1" hangingPunct="1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2017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provisional annual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at constant prices is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estimated at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₵</a:t>
            </a:r>
            <a:r>
              <a:rPr lang="en-US" sz="2800" b="1" dirty="0" smtClean="0"/>
              <a:t>39,175.0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million.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provisional annual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growth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rate for 2017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s 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8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.5%. </a:t>
            </a:r>
            <a:endParaRPr lang="en-US" alt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953000" y="6492875"/>
            <a:ext cx="3400199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 smtClean="0"/>
              <a:t>Highlights (cont’d.)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38CB7-A416-4FB2-BA17-ECF657C1E5FE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7883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Thank you for your TIME &amp; attention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marL="566928" indent="-457200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The estimation of the </a:t>
            </a:r>
            <a:r>
              <a:rPr lang="en-US" altLang="en-US" sz="2600" dirty="0" smtClean="0"/>
              <a:t>GDP </a:t>
            </a:r>
            <a:r>
              <a:rPr lang="en-US" altLang="en-US" sz="2600" dirty="0"/>
              <a:t>is done in stages, with </a:t>
            </a:r>
            <a:r>
              <a:rPr lang="en-US" altLang="en-US" sz="2600" dirty="0" smtClean="0"/>
              <a:t>the estimates </a:t>
            </a:r>
            <a:r>
              <a:rPr lang="en-US" altLang="en-US" sz="2600" dirty="0"/>
              <a:t>generated at each stage being dependent on available data</a:t>
            </a:r>
            <a:r>
              <a:rPr lang="en-US" altLang="en-US" sz="2600" dirty="0" smtClean="0"/>
              <a:t>. 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 smtClean="0"/>
              <a:t>Estimates </a:t>
            </a:r>
            <a:r>
              <a:rPr lang="en-US" altLang="en-US" sz="2600" dirty="0"/>
              <a:t>from each stage are progressively designated </a:t>
            </a:r>
            <a:r>
              <a:rPr lang="en-US" altLang="en-US" sz="2600" dirty="0" smtClean="0"/>
              <a:t>as </a:t>
            </a:r>
            <a:r>
              <a:rPr lang="en-US" altLang="en-US" sz="2600" dirty="0"/>
              <a:t>provisional, revised and final. </a:t>
            </a:r>
            <a:endParaRPr lang="en-US" altLang="en-US" sz="2600" dirty="0" smtClean="0"/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/>
          </a:p>
          <a:p>
            <a:pPr marL="566928" indent="-457200" algn="just" eaLnBrk="1" fontAlgn="auto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 smtClean="0"/>
              <a:t>This </a:t>
            </a:r>
            <a:r>
              <a:rPr lang="en-US" altLang="en-US" sz="2600" dirty="0"/>
              <a:t>release contains the provisional </a:t>
            </a:r>
            <a:r>
              <a:rPr lang="en-US" altLang="en-US" sz="2600" dirty="0" smtClean="0"/>
              <a:t>GDP estimates </a:t>
            </a:r>
            <a:r>
              <a:rPr lang="en-US" altLang="en-US" sz="2600" dirty="0"/>
              <a:t>for </a:t>
            </a:r>
            <a:r>
              <a:rPr lang="en-US" altLang="en-US" sz="2600" dirty="0" smtClean="0"/>
              <a:t>the fourth quarter of 2017, revised GDP estimates for first three quarters of 2017, final annual GDP estimates of 2016 and provisional annual GDP estimates for 2017.  </a:t>
            </a:r>
          </a:p>
          <a:p>
            <a:pPr marL="109728" indent="0" eaLnBrk="1" fontAlgn="auto" hangingPunct="1">
              <a:lnSpc>
                <a:spcPct val="90000"/>
              </a:lnSpc>
              <a:spcAft>
                <a:spcPts val="600"/>
              </a:spcAft>
              <a:buNone/>
              <a:defRPr/>
            </a:pPr>
            <a:endParaRPr lang="en-US" altLang="en-US" sz="1300" dirty="0" smtClean="0"/>
          </a:p>
          <a:p>
            <a:pPr marL="566928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600" dirty="0"/>
              <a:t>Further revisions to </a:t>
            </a:r>
            <a:r>
              <a:rPr lang="en-US" altLang="en-US" sz="2600" dirty="0" smtClean="0"/>
              <a:t>the 2017 GDP </a:t>
            </a:r>
            <a:r>
              <a:rPr lang="en-US" altLang="en-US" sz="2600" dirty="0"/>
              <a:t>estimates will be carried out in </a:t>
            </a:r>
            <a:r>
              <a:rPr lang="en-US" altLang="en-US" sz="2600" dirty="0" smtClean="0"/>
              <a:t>June 2018.</a:t>
            </a:r>
          </a:p>
          <a:p>
            <a:pPr marL="45262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en-US" sz="2600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79913" y="6408738"/>
            <a:ext cx="33162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GDP Estimation Process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E3911-5B34-49BD-87CB-6F28ABCF448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451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PROVISIONAL </a:t>
            </a:r>
            <a:r>
              <a:rPr lang="en-US" dirty="0" smtClean="0"/>
              <a:t>2017 Q4 </a:t>
            </a:r>
            <a:r>
              <a:rPr lang="en-US" dirty="0"/>
              <a:t>GDP ESTIMATES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E590-8B98-4EFD-A5BC-AF44323BA1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5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5562"/>
            <a:ext cx="8458200" cy="4922838"/>
          </a:xfrm>
        </p:spPr>
        <p:txBody>
          <a:bodyPr>
            <a:normAutofit fontScale="92500" lnSpcReduction="20000"/>
          </a:bodyPr>
          <a:lstStyle/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9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The provisional 2017 Q4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incl. oil)  at current prices at purchaser’s </a:t>
            </a:r>
            <a:r>
              <a:rPr lang="en-US" sz="2800" dirty="0" smtClean="0"/>
              <a:t>value</a:t>
            </a:r>
            <a:r>
              <a:rPr lang="en-US" sz="2800" baseline="30000" dirty="0" smtClean="0"/>
              <a:t>1 </a:t>
            </a:r>
            <a:r>
              <a:rPr lang="en-US" sz="2800" dirty="0" smtClean="0"/>
              <a:t>is </a:t>
            </a:r>
            <a:r>
              <a:rPr lang="en-US" sz="2800" b="1" u="sng" dirty="0"/>
              <a:t>GH</a:t>
            </a:r>
            <a:r>
              <a:rPr lang="en-US" sz="2800" b="1" u="sng" dirty="0" smtClean="0"/>
              <a:t>₵</a:t>
            </a:r>
            <a:r>
              <a:rPr lang="en-GB" sz="2800" b="1" u="sng" dirty="0" smtClean="0"/>
              <a:t>56,304.8</a:t>
            </a:r>
            <a:r>
              <a:rPr lang="en-GB" sz="2800" b="1" dirty="0" smtClean="0"/>
              <a:t> </a:t>
            </a:r>
            <a:r>
              <a:rPr lang="en-US" sz="2800" dirty="0"/>
              <a:t>million. The </a:t>
            </a:r>
            <a:r>
              <a:rPr lang="en-US" sz="2800" dirty="0" smtClean="0"/>
              <a:t>estimate </a:t>
            </a:r>
            <a:r>
              <a:rPr lang="en-US" sz="2800" dirty="0"/>
              <a:t>for </a:t>
            </a:r>
            <a:r>
              <a:rPr lang="en-US" sz="2800" dirty="0" smtClean="0"/>
              <a:t>2016 Q4 </a:t>
            </a:r>
            <a:r>
              <a:rPr lang="en-US" sz="2800" dirty="0"/>
              <a:t>was GH</a:t>
            </a:r>
            <a:r>
              <a:rPr lang="en-US" sz="2800" dirty="0" smtClean="0"/>
              <a:t>₵</a:t>
            </a:r>
            <a:r>
              <a:rPr lang="en-US" sz="2800" b="1" dirty="0" smtClean="0"/>
              <a:t>47,351.5 </a:t>
            </a:r>
            <a:r>
              <a:rPr lang="en-US" sz="2800" dirty="0"/>
              <a:t>million.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 provisional </a:t>
            </a:r>
            <a:r>
              <a:rPr lang="en-US" sz="2800" dirty="0" smtClean="0"/>
              <a:t>2017 Q4 </a:t>
            </a:r>
            <a:r>
              <a:rPr lang="en-US" sz="2800" dirty="0"/>
              <a:t>GDP </a:t>
            </a:r>
            <a:r>
              <a:rPr lang="en-US" sz="2800" dirty="0" smtClean="0"/>
              <a:t>estimate (</a:t>
            </a:r>
            <a:r>
              <a:rPr lang="en-US" sz="2800" dirty="0"/>
              <a:t>excl. oil)  at current prices at purchaser’s value</a:t>
            </a:r>
            <a:r>
              <a:rPr lang="en-US" sz="2800" baseline="30000" dirty="0"/>
              <a:t>1</a:t>
            </a:r>
            <a:r>
              <a:rPr lang="en-US" sz="2800" dirty="0"/>
              <a:t>  </a:t>
            </a:r>
            <a:r>
              <a:rPr lang="en-US" sz="2800" dirty="0" smtClean="0"/>
              <a:t>is </a:t>
            </a:r>
            <a:r>
              <a:rPr lang="en-US" sz="2800" b="1" u="sng" dirty="0" smtClean="0"/>
              <a:t>GH₵52,433.9 </a:t>
            </a:r>
            <a:r>
              <a:rPr lang="en-US" sz="2800" dirty="0"/>
              <a:t>million. The value for </a:t>
            </a:r>
            <a:r>
              <a:rPr lang="en-US" sz="2800" dirty="0" smtClean="0"/>
              <a:t>2016 Q4 </a:t>
            </a:r>
            <a:r>
              <a:rPr lang="en-US" sz="2800" dirty="0"/>
              <a:t>was GH</a:t>
            </a:r>
            <a:r>
              <a:rPr lang="en-US" sz="2800" dirty="0" smtClean="0"/>
              <a:t>₵</a:t>
            </a:r>
            <a:r>
              <a:rPr lang="en-US" sz="2800" b="1" dirty="0" smtClean="0"/>
              <a:t>45,901.6 </a:t>
            </a:r>
            <a:r>
              <a:rPr lang="en-US" sz="2800" dirty="0"/>
              <a:t>million.</a:t>
            </a:r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1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900" baseline="30000" dirty="0"/>
              <a:t>1</a:t>
            </a:r>
            <a:r>
              <a:rPr lang="en-US" sz="1900" dirty="0"/>
              <a:t>Includes FISIM and Net Indirect Taxes</a:t>
            </a:r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452628" indent="-34290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 marL="109728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15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0" dirty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562"/>
            <a:ext cx="8458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 smtClean="0">
                <a:solidFill>
                  <a:schemeClr val="tx1"/>
                </a:solidFill>
              </a:rPr>
              <a:t>Provisional 2017 Q4 </a:t>
            </a:r>
            <a:r>
              <a:rPr lang="en-US" altLang="en-US" sz="3100" dirty="0">
                <a:solidFill>
                  <a:schemeClr val="tx1"/>
                </a:solidFill>
              </a:rPr>
              <a:t>GDP at Current</a:t>
            </a:r>
            <a:br>
              <a:rPr lang="en-US" altLang="en-US" sz="3100" dirty="0">
                <a:solidFill>
                  <a:schemeClr val="tx1"/>
                </a:solidFill>
              </a:rPr>
            </a:b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</a:t>
            </a:r>
            <a:r>
              <a:rPr lang="en-US" altLang="en-US" sz="3100" dirty="0" smtClean="0">
                <a:solidFill>
                  <a:schemeClr val="tx1"/>
                </a:solidFill>
              </a:rPr>
              <a:t>Non-Oil</a:t>
            </a:r>
            <a:r>
              <a:rPr lang="en-US" altLang="en-US" sz="31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4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322903"/>
              </p:ext>
            </p:extLst>
          </p:nvPr>
        </p:nvGraphicFramePr>
        <p:xfrm>
          <a:off x="457199" y="1371601"/>
          <a:ext cx="8305802" cy="592192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992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5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7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95399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Sector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GDP                     Estimate (GH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₵ million)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Percentage Distribution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7435">
                <a:tc>
                  <a:txBody>
                    <a:bodyPr/>
                    <a:lstStyle/>
                    <a:p>
                      <a:r>
                        <a:rPr lang="en-US" sz="2200" dirty="0"/>
                        <a:t>Agriculture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900" dirty="0" smtClean="0"/>
                    </a:p>
                    <a:p>
                      <a:r>
                        <a:rPr lang="en-US" sz="2200" dirty="0" smtClean="0"/>
                        <a:t>Industry</a:t>
                      </a:r>
                      <a:endParaRPr lang="en-US" sz="2200" dirty="0"/>
                    </a:p>
                    <a:p>
                      <a:endParaRPr lang="en-US" sz="2400" dirty="0" smtClean="0"/>
                    </a:p>
                    <a:p>
                      <a:r>
                        <a:rPr lang="en-US" sz="2200" dirty="0" smtClean="0"/>
                        <a:t>Services </a:t>
                      </a:r>
                      <a:endParaRPr lang="en-US" sz="2200" dirty="0"/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basic prices (including FISIM)</a:t>
                      </a:r>
                    </a:p>
                    <a:p>
                      <a:endParaRPr lang="en-US" sz="2200" dirty="0"/>
                    </a:p>
                    <a:p>
                      <a:r>
                        <a:rPr lang="en-US" sz="2200" dirty="0"/>
                        <a:t>GDP at purchaser’s</a:t>
                      </a:r>
                      <a:r>
                        <a:rPr lang="en-US" sz="2200" baseline="0" dirty="0"/>
                        <a:t> value (including FISIM and net indirect taxes)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12,120.2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13,110.9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27,665.4</a:t>
                      </a:r>
                      <a:endParaRPr lang="en-US" sz="2200" dirty="0"/>
                    </a:p>
                    <a:p>
                      <a:pPr algn="r"/>
                      <a:endParaRPr lang="en-US" sz="14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52,896.5</a:t>
                      </a:r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r>
                        <a:rPr lang="en-US" sz="2200" dirty="0" smtClean="0"/>
                        <a:t>56,304.8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22.9%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24.8%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52.3%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2200" b="1" dirty="0">
                          <a:solidFill>
                            <a:srgbClr val="FF0000"/>
                          </a:solidFill>
                        </a:rPr>
                        <a:t>100.0%</a:t>
                      </a:r>
                    </a:p>
                    <a:p>
                      <a:pPr algn="r"/>
                      <a:endParaRPr lang="en-US" sz="2200" dirty="0"/>
                    </a:p>
                    <a:p>
                      <a:pPr algn="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01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1488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6963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Sectoral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Distribution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2017 Q4 GDP Estimate (Incl. Oil)</a:t>
            </a:r>
            <a:endParaRPr lang="en-US" sz="5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3162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69460" y="1295400"/>
            <a:ext cx="8822140" cy="4495800"/>
          </a:xfrm>
        </p:spPr>
        <p:txBody>
          <a:bodyPr>
            <a:noAutofit/>
          </a:bodyPr>
          <a:lstStyle/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constant GDP estimate (incl. oil) for </a:t>
            </a:r>
            <a:r>
              <a:rPr lang="en-US" sz="2600" dirty="0" smtClean="0"/>
              <a:t>Q4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₵10,876.8</a:t>
            </a:r>
            <a:r>
              <a:rPr lang="en-GB" sz="2600" b="1" dirty="0" smtClean="0"/>
              <a:t> </a:t>
            </a:r>
            <a:r>
              <a:rPr lang="en-US" sz="2600" b="1" dirty="0" smtClean="0"/>
              <a:t> </a:t>
            </a:r>
            <a:r>
              <a:rPr lang="en-US" sz="2600" dirty="0"/>
              <a:t>million while the </a:t>
            </a:r>
            <a:r>
              <a:rPr lang="en-US" sz="2600" dirty="0" smtClean="0"/>
              <a:t>estimate </a:t>
            </a:r>
            <a:r>
              <a:rPr lang="en-US" sz="2600" dirty="0"/>
              <a:t>for </a:t>
            </a:r>
            <a:r>
              <a:rPr lang="en-US" sz="2600" dirty="0" smtClean="0"/>
              <a:t>Q4 </a:t>
            </a:r>
            <a:r>
              <a:rPr lang="en-US" sz="2600" dirty="0"/>
              <a:t>of </a:t>
            </a:r>
            <a:r>
              <a:rPr lang="en-US" sz="2600" dirty="0" smtClean="0"/>
              <a:t>2016 </a:t>
            </a:r>
            <a:r>
              <a:rPr lang="en-US" sz="2600" dirty="0"/>
              <a:t>was GH</a:t>
            </a:r>
            <a:r>
              <a:rPr lang="en-US" sz="2600" dirty="0" smtClean="0"/>
              <a:t>₵10,057.8 </a:t>
            </a:r>
            <a:r>
              <a:rPr lang="en-US" sz="2600" dirty="0"/>
              <a:t>million.</a:t>
            </a:r>
          </a:p>
          <a:p>
            <a:pPr marL="109728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452628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constant GDP estimate (excl. oil) for </a:t>
            </a:r>
            <a:r>
              <a:rPr lang="en-US" sz="2600" dirty="0" smtClean="0"/>
              <a:t>Q4 </a:t>
            </a:r>
            <a:r>
              <a:rPr lang="en-US" sz="2600" dirty="0"/>
              <a:t>of </a:t>
            </a:r>
            <a:r>
              <a:rPr lang="en-US" sz="2600" dirty="0" smtClean="0"/>
              <a:t>2017 </a:t>
            </a:r>
            <a:r>
              <a:rPr lang="en-US" sz="2600" dirty="0"/>
              <a:t>is </a:t>
            </a:r>
            <a:r>
              <a:rPr lang="en-US" sz="2600" b="1" u="sng" dirty="0"/>
              <a:t>GH</a:t>
            </a:r>
            <a:r>
              <a:rPr lang="en-US" sz="2600" b="1" u="sng" dirty="0" smtClean="0"/>
              <a:t>₵9,922.3</a:t>
            </a:r>
            <a:r>
              <a:rPr lang="en-US" sz="2600" b="1" dirty="0" smtClean="0"/>
              <a:t> </a:t>
            </a:r>
            <a:r>
              <a:rPr lang="en-US" sz="2600" dirty="0"/>
              <a:t>million. The value recorded for </a:t>
            </a:r>
            <a:r>
              <a:rPr lang="en-US" sz="2600" dirty="0" smtClean="0"/>
              <a:t>Q4 </a:t>
            </a:r>
            <a:r>
              <a:rPr lang="en-US" sz="2600" dirty="0"/>
              <a:t>of </a:t>
            </a:r>
            <a:r>
              <a:rPr lang="en-US" sz="2600" dirty="0" smtClean="0"/>
              <a:t>2016 </a:t>
            </a:r>
            <a:r>
              <a:rPr lang="en-US" sz="2600" dirty="0"/>
              <a:t>was GH</a:t>
            </a:r>
            <a:r>
              <a:rPr lang="en-US" sz="2600" dirty="0" smtClean="0"/>
              <a:t>₵9,453.2 </a:t>
            </a:r>
            <a:r>
              <a:rPr lang="en-US" sz="2600" dirty="0"/>
              <a:t>million.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19600" y="640080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smtClean="0">
                <a:solidFill>
                  <a:prstClr val="black"/>
                </a:solidFill>
              </a:rPr>
              <a:t>GDP Presentation April 11, 2018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dirty="0">
                <a:solidFill>
                  <a:schemeClr val="tx1"/>
                </a:solidFill>
              </a:rPr>
              <a:t>Provisional </a:t>
            </a:r>
            <a:r>
              <a:rPr lang="en-US" altLang="en-US" sz="3100" dirty="0" smtClean="0">
                <a:solidFill>
                  <a:schemeClr val="tx1"/>
                </a:solidFill>
              </a:rPr>
              <a:t>2017 Q4 </a:t>
            </a:r>
            <a:r>
              <a:rPr lang="en-US" altLang="en-US" sz="3100" dirty="0">
                <a:solidFill>
                  <a:schemeClr val="tx1"/>
                </a:solidFill>
              </a:rPr>
              <a:t>GDP at </a:t>
            </a:r>
            <a:r>
              <a:rPr lang="en-US" altLang="en-US" sz="3100" dirty="0" smtClean="0">
                <a:solidFill>
                  <a:schemeClr val="tx1"/>
                </a:solidFill>
              </a:rPr>
              <a:t>Constant 2006 </a:t>
            </a:r>
            <a:r>
              <a:rPr lang="en-US" altLang="en-US" sz="3100" dirty="0">
                <a:solidFill>
                  <a:schemeClr val="tx1"/>
                </a:solidFill>
              </a:rPr>
              <a:t>P</a:t>
            </a:r>
            <a:r>
              <a:rPr lang="en-US" altLang="en-US" sz="3100" dirty="0" smtClean="0">
                <a:solidFill>
                  <a:schemeClr val="tx1"/>
                </a:solidFill>
              </a:rPr>
              <a:t>rices </a:t>
            </a:r>
            <a:r>
              <a:rPr lang="en-US" altLang="en-US" sz="3100" dirty="0">
                <a:solidFill>
                  <a:schemeClr val="tx1"/>
                </a:solidFill>
              </a:rPr>
              <a:t>(Oil &amp; Non-oil)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9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838200"/>
            <a:ext cx="8556625" cy="5562600"/>
          </a:xfrm>
        </p:spPr>
        <p:txBody>
          <a:bodyPr/>
          <a:lstStyle/>
          <a:p>
            <a:r>
              <a:rPr lang="en-US" sz="2800" dirty="0"/>
              <a:t>The provisional </a:t>
            </a:r>
            <a:r>
              <a:rPr lang="en-US" sz="2800" dirty="0" smtClean="0"/>
              <a:t>2017 Q4 </a:t>
            </a:r>
            <a:r>
              <a:rPr lang="en-US" sz="2800" dirty="0"/>
              <a:t>Real </a:t>
            </a:r>
            <a:r>
              <a:rPr lang="en-US" sz="2800" dirty="0" smtClean="0"/>
              <a:t>GDP (incl. Oil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/>
              <a:t>grew by 8</a:t>
            </a:r>
            <a:r>
              <a:rPr lang="en-US" sz="2800" dirty="0" smtClean="0"/>
              <a:t>.1% year-on-year compared to 4.5% recorded for 2016 Q4.</a:t>
            </a:r>
            <a:endParaRPr lang="en-US" sz="2800" dirty="0"/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dirty="0"/>
              <a:t>The non-Oil provisional </a:t>
            </a:r>
            <a:r>
              <a:rPr lang="en-US" sz="2800" dirty="0" smtClean="0"/>
              <a:t>2017 Q4 </a:t>
            </a:r>
            <a:r>
              <a:rPr lang="en-US" sz="2800" dirty="0"/>
              <a:t>Real GDP grew by </a:t>
            </a:r>
            <a:r>
              <a:rPr lang="en-US" sz="2800" dirty="0" smtClean="0"/>
              <a:t>5.0% year-on-year compared to 4.1% recorded for 2016 Q4.</a:t>
            </a:r>
            <a:endParaRPr lang="en-US" sz="2800" dirty="0"/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dirty="0"/>
              <a:t>Quarter-on-quarter seasonally adjusted </a:t>
            </a:r>
            <a:r>
              <a:rPr lang="en-US" sz="2800" dirty="0" smtClean="0"/>
              <a:t>2017   Q4 GDP </a:t>
            </a:r>
            <a:r>
              <a:rPr lang="en-US" sz="2800" dirty="0"/>
              <a:t>grew by 2</a:t>
            </a:r>
            <a:r>
              <a:rPr lang="en-US" sz="2800" dirty="0" smtClean="0"/>
              <a:t>.1% compared to 2.6% recorded for 2017 Q3.</a:t>
            </a:r>
          </a:p>
          <a:p>
            <a:endParaRPr lang="en-US" sz="1000" dirty="0" smtClean="0"/>
          </a:p>
          <a:p>
            <a:r>
              <a:rPr lang="en-US" sz="1800" b="1" dirty="0" smtClean="0"/>
              <a:t>Note</a:t>
            </a:r>
            <a:r>
              <a:rPr lang="en-US" sz="1800" b="1" dirty="0"/>
              <a:t>: incl. Oil</a:t>
            </a:r>
            <a:r>
              <a:rPr lang="en-US" sz="1800" b="1" baseline="30000" dirty="0"/>
              <a:t>1 </a:t>
            </a:r>
            <a:r>
              <a:rPr lang="en-US" sz="1800" b="1" dirty="0"/>
              <a:t>means Oil and Gas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Provisional </a:t>
            </a:r>
            <a:r>
              <a:rPr lang="en-US" sz="3200" dirty="0" smtClean="0">
                <a:solidFill>
                  <a:schemeClr val="tx1"/>
                </a:solidFill>
              </a:rPr>
              <a:t>2017 Q4 </a:t>
            </a:r>
            <a:r>
              <a:rPr lang="en-US" sz="3200" dirty="0">
                <a:solidFill>
                  <a:schemeClr val="tx1"/>
                </a:solidFill>
              </a:rPr>
              <a:t>GDP Growth Rates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324600"/>
            <a:ext cx="30114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GDP Presentation April 11,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0DB-4B37-438E-8A9B-1DECF899EE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8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27832</TotalTime>
  <Words>2384</Words>
  <Application>Microsoft Office PowerPoint</Application>
  <PresentationFormat>On-screen Show (4:3)</PresentationFormat>
  <Paragraphs>672</Paragraphs>
  <Slides>33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Aharoni</vt:lpstr>
      <vt:lpstr>Algerian</vt:lpstr>
      <vt:lpstr>Arial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IN THIS RELEASE, We present…</vt:lpstr>
      <vt:lpstr>The Gross Domestic Product (GDP)</vt:lpstr>
      <vt:lpstr>GDP Estimation Process</vt:lpstr>
      <vt:lpstr>PROVISIONAL 2017 Q4 GDP ESTIMATES</vt:lpstr>
      <vt:lpstr>Provisional 2017 Q4 GDP at Current Prices (Oil &amp; Non-Oil) </vt:lpstr>
      <vt:lpstr>Sectoral Distribution of 2017 Q4 GDP Estimate (Incl. Oil)</vt:lpstr>
      <vt:lpstr>Provisional 2017 Q4 GDP at Constant 2006 Prices (Oil &amp; Non-oil)</vt:lpstr>
      <vt:lpstr>Provisional 2017 Q4 GDP Growth Rates</vt:lpstr>
      <vt:lpstr>2017 Quarter-on-Quarter GDP Growth Rates (Seasonally Adjusted)</vt:lpstr>
      <vt:lpstr>Quarterly GDP for the Agriculture Sector</vt:lpstr>
      <vt:lpstr>Quarterly GDP for the Industry Sector</vt:lpstr>
      <vt:lpstr>Quarterly GDP for the Services Sector</vt:lpstr>
      <vt:lpstr>FINAL 2016 ANNUAL GDP ESTIMATES</vt:lpstr>
      <vt:lpstr>Final Annual Current GDP (Oil &amp; Non-Oil) for 2016</vt:lpstr>
      <vt:lpstr>Final Sectoral Distribution of 2016 Annual GDP Estimate (Incl. oil) at Basic Prices </vt:lpstr>
      <vt:lpstr>Final Annual Constant GDP (Oil &amp; Non-oil) for 2016</vt:lpstr>
      <vt:lpstr>Final Annual GDP Growth Rate for 2016 (Inc. Oil) is 3.7%</vt:lpstr>
      <vt:lpstr>PROVISIONAL 2017 ANNUAL GDP ESTIMATES</vt:lpstr>
      <vt:lpstr>Current Annual GDP (Oil &amp; Non-Oil) for 2017</vt:lpstr>
      <vt:lpstr>Sectoral Distribution of 2017 Annual GDP estimate (Incl. Oil)</vt:lpstr>
      <vt:lpstr>Constant Annual GDP (Oil &amp; Non-oil) for 2017</vt:lpstr>
      <vt:lpstr>PROVISIONAL SECTORAL GROWTH RATES OF 2017 ANNUAL GDP ESTIMATES</vt:lpstr>
      <vt:lpstr>Sectoral Annual GDP Growth Rates for 2017 (Incl. Oil)</vt:lpstr>
      <vt:lpstr>Annual GDP for the Agriculture Sector</vt:lpstr>
      <vt:lpstr>Annual GDP for the Industry Sector</vt:lpstr>
      <vt:lpstr>Annual GDP for the Services Sector</vt:lpstr>
      <vt:lpstr>MEMORANDUM ITEMS</vt:lpstr>
      <vt:lpstr>Memorandum Items</vt:lpstr>
      <vt:lpstr>Highlights</vt:lpstr>
      <vt:lpstr>Highlights (cont’d.)</vt:lpstr>
      <vt:lpstr>Highlights (cont’d.)</vt:lpstr>
      <vt:lpstr>Thank you for your TIME &amp;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of the Producer Price Index  October, 2007</dc:title>
  <dc:creator>Francis Bright Mensah</dc:creator>
  <cp:lastModifiedBy>FRANCIS BRIGHT MENSAH</cp:lastModifiedBy>
  <cp:revision>1838</cp:revision>
  <cp:lastPrinted>2016-09-27T16:39:47Z</cp:lastPrinted>
  <dcterms:created xsi:type="dcterms:W3CDTF">2007-11-22T18:24:55Z</dcterms:created>
  <dcterms:modified xsi:type="dcterms:W3CDTF">2018-04-11T17:17:49Z</dcterms:modified>
</cp:coreProperties>
</file>